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844FB7-E4BB-4701-BE40-409B91D7FA6F}" type="datetimeFigureOut">
              <a:rPr lang="zh-TW" altLang="en-US" smtClean="0"/>
              <a:t>2021/6/30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91391-4FB2-4426-95D7-257ABDA98A58}" type="slidenum">
              <a:rPr lang="zh-TW" altLang="en-US" smtClean="0"/>
              <a:t>‹#›</a:t>
            </a:fld>
            <a:endParaRPr lang="zh-TW" altLang="en-US"/>
          </a:p>
        </p:txBody>
      </p:sp>
    </p:spTree>
    <p:extLst>
      <p:ext uri="{BB962C8B-B14F-4D97-AF65-F5344CB8AC3E}">
        <p14:creationId xmlns:p14="http://schemas.microsoft.com/office/powerpoint/2010/main" val="38705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a:ln/>
        </p:spPr>
      </p:sp>
      <p:sp>
        <p:nvSpPr>
          <p:cNvPr id="1392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itchFamily="34" charset="0"/>
              </a:rPr>
              <a:t>1.</a:t>
            </a:r>
            <a:r>
              <a:rPr lang="zh-TW" altLang="zh-TW" smtClean="0">
                <a:latin typeface="Arial" pitchFamily="34" charset="0"/>
              </a:rPr>
              <a:t>加強實驗室安全衛生教育。</a:t>
            </a:r>
          </a:p>
          <a:p>
            <a:r>
              <a:rPr lang="en-US" altLang="zh-TW" smtClean="0">
                <a:latin typeface="Arial" pitchFamily="34" charset="0"/>
              </a:rPr>
              <a:t>2.</a:t>
            </a:r>
            <a:r>
              <a:rPr lang="zh-TW" altLang="zh-TW" smtClean="0">
                <a:latin typeface="Arial" pitchFamily="34" charset="0"/>
              </a:rPr>
              <a:t>實驗室抽氣櫃勿私自改裝。</a:t>
            </a:r>
          </a:p>
          <a:p>
            <a:r>
              <a:rPr lang="en-US" altLang="zh-TW" smtClean="0">
                <a:latin typeface="Arial" pitchFamily="34" charset="0"/>
              </a:rPr>
              <a:t>3.</a:t>
            </a:r>
            <a:r>
              <a:rPr lang="zh-TW" altLang="zh-TW" smtClean="0">
                <a:latin typeface="Arial" pitchFamily="34" charset="0"/>
              </a:rPr>
              <a:t>相關廢液要依規定分類放在廢液貯存區。</a:t>
            </a:r>
          </a:p>
          <a:p>
            <a:r>
              <a:rPr lang="en-US" altLang="zh-TW" smtClean="0">
                <a:latin typeface="Arial" pitchFamily="34" charset="0"/>
              </a:rPr>
              <a:t>4.</a:t>
            </a:r>
            <a:r>
              <a:rPr lang="zh-TW" altLang="zh-TW" smtClean="0">
                <a:latin typeface="Arial" pitchFamily="34" charset="0"/>
              </a:rPr>
              <a:t>抽氣櫃係供實驗之用，不可拿來作為廢液貯存櫃。</a:t>
            </a:r>
          </a:p>
          <a:p>
            <a:r>
              <a:rPr lang="en-US" altLang="zh-TW" smtClean="0">
                <a:latin typeface="Arial" pitchFamily="34" charset="0"/>
              </a:rPr>
              <a:t>5.</a:t>
            </a:r>
            <a:r>
              <a:rPr lang="zh-TW" altLang="zh-TW" smtClean="0">
                <a:latin typeface="Arial" pitchFamily="34" charset="0"/>
              </a:rPr>
              <a:t>校方要提供足夠的設備及空間，以為廢液貯存之用。</a:t>
            </a:r>
          </a:p>
          <a:p>
            <a:r>
              <a:rPr lang="en-US" altLang="zh-TW" smtClean="0">
                <a:latin typeface="Arial" pitchFamily="34" charset="0"/>
              </a:rPr>
              <a:t>6.</a:t>
            </a:r>
            <a:r>
              <a:rPr lang="zh-TW" altLang="zh-TW" smtClean="0">
                <a:latin typeface="Arial" pitchFamily="34" charset="0"/>
              </a:rPr>
              <a:t>在休假或無人在現場的狀況下，不宜讓抽氣櫃持續運轉。</a:t>
            </a:r>
          </a:p>
          <a:p>
            <a:r>
              <a:rPr lang="en-US" altLang="zh-TW" smtClean="0">
                <a:latin typeface="Arial" pitchFamily="34" charset="0"/>
              </a:rPr>
              <a:t>7.</a:t>
            </a:r>
            <a:r>
              <a:rPr lang="zh-TW" altLang="zh-TW" smtClean="0">
                <a:latin typeface="Arial" pitchFamily="34" charset="0"/>
              </a:rPr>
              <a:t>校內相似抽氣櫃要全面檢視有無上述缺失。</a:t>
            </a:r>
            <a:endParaRPr lang="zh-TW" altLang="en-US" smtClean="0">
              <a:latin typeface="Arial" pitchFamily="34" charset="0"/>
            </a:endParaRPr>
          </a:p>
        </p:txBody>
      </p:sp>
      <p:sp>
        <p:nvSpPr>
          <p:cNvPr id="1392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1171750-90C7-453C-B71B-2127D7373C89}" type="slidenum">
              <a:rPr lang="zh-TW" altLang="en-US" smtClean="0"/>
              <a:pPr eaLnBrk="1" hangingPunct="1"/>
              <a:t>7</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a:ln/>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402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DA9E848-F69D-4249-8913-5E15BFD42C42}" type="slidenum">
              <a:rPr lang="en-US" altLang="zh-TW" smtClean="0"/>
              <a:pPr eaLnBrk="1" hangingPunct="1"/>
              <a:t>8</a:t>
            </a:fld>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a:ln/>
        </p:spPr>
      </p:sp>
      <p:sp>
        <p:nvSpPr>
          <p:cNvPr id="1413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itchFamily="34" charset="0"/>
              </a:rPr>
              <a:t>1.</a:t>
            </a:r>
            <a:r>
              <a:rPr lang="zh-TW" altLang="zh-TW" smtClean="0">
                <a:latin typeface="Arial" pitchFamily="34" charset="0"/>
              </a:rPr>
              <a:t>局部排煙櫃內操作氫氧化鈉中和對硝基苯酚，再利用電湯匙加熱油浴鍋，將置於</a:t>
            </a:r>
            <a:r>
              <a:rPr lang="en-US" altLang="zh-TW" smtClean="0">
                <a:latin typeface="Arial" pitchFamily="34" charset="0"/>
              </a:rPr>
              <a:t>1</a:t>
            </a:r>
            <a:r>
              <a:rPr lang="zh-TW" altLang="zh-TW" smtClean="0">
                <a:latin typeface="Arial" pitchFamily="34" charset="0"/>
              </a:rPr>
              <a:t>升蒸餾瓶內之甲苯以共沸蒸餾法將水移除，水份去除差不多後接著將甲苯慢慢蒸出，在剩下</a:t>
            </a:r>
            <a:r>
              <a:rPr lang="en-US" altLang="zh-TW" smtClean="0">
                <a:latin typeface="Arial" pitchFamily="34" charset="0"/>
              </a:rPr>
              <a:t>10%</a:t>
            </a:r>
            <a:r>
              <a:rPr lang="zh-TW" altLang="zh-TW" smtClean="0">
                <a:latin typeface="Arial" pitchFamily="34" charset="0"/>
              </a:rPr>
              <a:t>左右的甲苯時，林員在未降溫下以手處理蒸餾瓶時，可能因移開接頭或玻璃使用已久或高溫致玻璃器皿裂開，導致剩餘甲苯蒸氣噴出遇上熱源（目前認為熱源可能為電湯匙線路或變壓器），起火炸開玻璃割傷林員右手肘及胸部，甲苯在排氣櫃內燃燒噴出也灼傷林員額頭。</a:t>
            </a:r>
            <a:endParaRPr lang="en-US" altLang="zh-TW" smtClean="0">
              <a:latin typeface="Arial" pitchFamily="34" charset="0"/>
            </a:endParaRPr>
          </a:p>
          <a:p>
            <a:r>
              <a:rPr lang="en-US" altLang="zh-TW" smtClean="0">
                <a:latin typeface="Arial" pitchFamily="34" charset="0"/>
              </a:rPr>
              <a:t>2.</a:t>
            </a:r>
            <a:r>
              <a:rPr lang="zh-TW" altLang="zh-TW" smtClean="0">
                <a:latin typeface="Arial" pitchFamily="34" charset="0"/>
              </a:rPr>
              <a:t>電湯匙無法控溫，不宜作為加熱源；電源線的連接方式也要符合相關電氣法令規定。</a:t>
            </a:r>
            <a:endParaRPr lang="en-US" altLang="zh-TW" smtClean="0">
              <a:latin typeface="Arial" pitchFamily="34" charset="0"/>
            </a:endParaRPr>
          </a:p>
          <a:p>
            <a:r>
              <a:rPr lang="en-US" altLang="zh-TW" smtClean="0">
                <a:latin typeface="Arial" pitchFamily="34" charset="0"/>
              </a:rPr>
              <a:t>3..</a:t>
            </a:r>
            <a:r>
              <a:rPr lang="zh-TW" altLang="zh-TW" smtClean="0">
                <a:latin typeface="Arial" pitchFamily="34" charset="0"/>
              </a:rPr>
              <a:t>蒸餾瓶在高溫下且殘餘少量</a:t>
            </a:r>
            <a:r>
              <a:rPr lang="zh-TW" altLang="zh-TW" smtClean="0">
                <a:solidFill>
                  <a:srgbClr val="FF0000"/>
                </a:solidFill>
                <a:latin typeface="Arial" pitchFamily="34" charset="0"/>
              </a:rPr>
              <a:t>甲苯</a:t>
            </a:r>
            <a:r>
              <a:rPr lang="zh-TW" altLang="zh-TW" smtClean="0">
                <a:latin typeface="Arial" pitchFamily="34" charset="0"/>
              </a:rPr>
              <a:t>時，立即以手處理蒸餾瓶，導致瓶子可能有碰撞裂開或蒸氣噴出，蒸氣碰上熱源誘發起火燃燒及玻璃炸開。</a:t>
            </a:r>
            <a:endParaRPr lang="zh-TW" altLang="en-US" smtClean="0">
              <a:latin typeface="Arial" pitchFamily="34" charset="0"/>
            </a:endParaRPr>
          </a:p>
          <a:p>
            <a:endParaRPr lang="zh-TW" altLang="en-US" smtClean="0">
              <a:latin typeface="Arial" pitchFamily="34" charset="0"/>
            </a:endParaRPr>
          </a:p>
        </p:txBody>
      </p:sp>
      <p:sp>
        <p:nvSpPr>
          <p:cNvPr id="1413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8CD3C04-2E6D-46CA-AAF9-40A8DBF101B1}" type="slidenum">
              <a:rPr lang="en-US" altLang="zh-TW" smtClean="0"/>
              <a:pPr eaLnBrk="1" hangingPunct="1"/>
              <a:t>11</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a:ln/>
        </p:spPr>
      </p:sp>
      <p:sp>
        <p:nvSpPr>
          <p:cNvPr id="1423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423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14DBDEC-5F2B-42F9-BE61-5D015C4F60F9}" type="slidenum">
              <a:rPr lang="en-US" altLang="zh-TW" smtClean="0"/>
              <a:pPr eaLnBrk="1" hangingPunct="1"/>
              <a:t>21</a:t>
            </a:fld>
            <a:endParaRPr lang="en-US"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50DE6F2-32BA-42F6-A195-6D4144C09880}" type="slidenum">
              <a:rPr lang="en-US" altLang="zh-TW" smtClean="0"/>
              <a:pPr eaLnBrk="1" hangingPunct="1"/>
              <a:t>22</a:t>
            </a:fld>
            <a:endParaRPr lang="en-US" altLang="zh-TW"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lnSpc>
                <a:spcPct val="90000"/>
              </a:lnSpc>
            </a:pPr>
            <a:r>
              <a:rPr lang="zh-TW" altLang="en-US" smtClean="0">
                <a:latin typeface="Arial" pitchFamily="34" charset="0"/>
              </a:rPr>
              <a:t>補充說明</a:t>
            </a:r>
            <a:r>
              <a:rPr lang="en-US" altLang="zh-TW" smtClean="0">
                <a:latin typeface="Arial" pitchFamily="34" charset="0"/>
              </a:rPr>
              <a:t>:</a:t>
            </a:r>
          </a:p>
          <a:p>
            <a:pPr marL="228600" indent="-228600" eaLnBrk="1" hangingPunct="1">
              <a:lnSpc>
                <a:spcPct val="90000"/>
              </a:lnSpc>
            </a:pPr>
            <a:r>
              <a:rPr lang="zh-TW" altLang="en-US" smtClean="0">
                <a:latin typeface="Arial" pitchFamily="34" charset="0"/>
              </a:rPr>
              <a:t>本案例學生所在之實驗室確實有從事登革病毒研究，並且四型登革病毒皆有使用。</a:t>
            </a:r>
          </a:p>
          <a:p>
            <a:pPr marL="228600" indent="-228600" eaLnBrk="1" hangingPunct="1">
              <a:lnSpc>
                <a:spcPct val="90000"/>
              </a:lnSpc>
            </a:pPr>
            <a:r>
              <a:rPr lang="zh-TW" altLang="en-US" smtClean="0">
                <a:latin typeface="Arial" pitchFamily="34" charset="0"/>
              </a:rPr>
              <a:t>但該生並未參與登革病毒相關實驗及研究。該實驗室由一位鄭姓研究生從事登革病毒於白線斑蚊間（高雄市三民區採集）傳播之研究。鄭姓研究生與劉姓研究生為同一實驗室的同學，租屋地點也相同。</a:t>
            </a:r>
          </a:p>
          <a:p>
            <a:pPr marL="228600" indent="-228600" eaLnBrk="1" hangingPunct="1">
              <a:lnSpc>
                <a:spcPct val="90000"/>
              </a:lnSpc>
            </a:pPr>
            <a:r>
              <a:rPr lang="zh-TW" altLang="en-US" smtClean="0">
                <a:latin typeface="Arial" pitchFamily="34" charset="0"/>
              </a:rPr>
              <a:t>鄭姓研究生四月二日注射</a:t>
            </a:r>
            <a:r>
              <a:rPr lang="en-US" altLang="zh-TW" smtClean="0">
                <a:latin typeface="Arial" pitchFamily="34" charset="0"/>
              </a:rPr>
              <a:t>108 PFU</a:t>
            </a:r>
            <a:r>
              <a:rPr lang="zh-TW" altLang="en-US" smtClean="0">
                <a:latin typeface="Arial" pitchFamily="34" charset="0"/>
              </a:rPr>
              <a:t>登革</a:t>
            </a:r>
            <a:r>
              <a:rPr lang="en-US" altLang="zh-TW" smtClean="0">
                <a:latin typeface="Arial" pitchFamily="34" charset="0"/>
              </a:rPr>
              <a:t>I</a:t>
            </a:r>
            <a:r>
              <a:rPr lang="zh-TW" altLang="en-US" smtClean="0">
                <a:latin typeface="Arial" pitchFamily="34" charset="0"/>
              </a:rPr>
              <a:t>型病毒入白線斑蚊雄蚊（約</a:t>
            </a:r>
            <a:r>
              <a:rPr lang="en-US" altLang="zh-TW" smtClean="0">
                <a:latin typeface="Arial" pitchFamily="34" charset="0"/>
              </a:rPr>
              <a:t>100</a:t>
            </a:r>
            <a:r>
              <a:rPr lang="zh-TW" altLang="en-US" smtClean="0">
                <a:latin typeface="Arial" pitchFamily="34" charset="0"/>
              </a:rPr>
              <a:t>隻），放回蚊籠飼養。四月十二日將雄蚊單隻放入紙杯，每一紙杯放入一隻雌蚊，置於培養箱讓雌雄交尾。後續的實驗應該是讓交尾過之雌蚊產卵，再以</a:t>
            </a:r>
            <a:r>
              <a:rPr lang="en-US" altLang="zh-TW" smtClean="0">
                <a:latin typeface="Arial" pitchFamily="34" charset="0"/>
              </a:rPr>
              <a:t>PCR</a:t>
            </a:r>
            <a:r>
              <a:rPr lang="zh-TW" altLang="en-US" smtClean="0">
                <a:latin typeface="Arial" pitchFamily="34" charset="0"/>
              </a:rPr>
              <a:t>檢查子代登革病毒感染率，但因實驗環境控制不佳，放入紙杯之雌蚊，最後只有</a:t>
            </a:r>
            <a:r>
              <a:rPr lang="en-US" altLang="zh-TW" smtClean="0">
                <a:latin typeface="Arial" pitchFamily="34" charset="0"/>
              </a:rPr>
              <a:t>4</a:t>
            </a:r>
            <a:r>
              <a:rPr lang="zh-TW" altLang="en-US" smtClean="0">
                <a:latin typeface="Arial" pitchFamily="34" charset="0"/>
              </a:rPr>
              <a:t>隻存活，並於四月二十日進行解剖，並未進行後續實驗。杜博士強調該實驗之雌蚊放入紙杯就不再取出，直到雌蚊死亡才取出解剖。</a:t>
            </a:r>
          </a:p>
          <a:p>
            <a:pPr marL="228600" indent="-228600" eaLnBrk="1" hangingPunct="1">
              <a:lnSpc>
                <a:spcPct val="90000"/>
              </a:lnSpc>
            </a:pPr>
            <a:r>
              <a:rPr lang="zh-TW" altLang="en-US" smtClean="0">
                <a:latin typeface="Arial" pitchFamily="34" charset="0"/>
              </a:rPr>
              <a:t>杜博士之養蚊室位於蚊蟲處理室內之一間房間內，蚊蟲處理室進行包括蚊蟲注射登革病毒、蚊蟲解剖及蚊蟲培養等工作。如帶有登革病毒之白線斑蚊意外飛出養蚊室，又恰巧劉姓研究生因實驗需要進入養蚊室，可能遭致叮咬而感染。惟據劉姓研究生表示，他在四月十七日前未曾進入養蚊室，且不記得發病前那段時間在養蚊室被叮咬過。 </a:t>
            </a:r>
          </a:p>
          <a:p>
            <a:pPr marL="228600" indent="-228600" eaLnBrk="1" hangingPunct="1">
              <a:lnSpc>
                <a:spcPct val="90000"/>
              </a:lnSpc>
            </a:pPr>
            <a:r>
              <a:rPr lang="zh-TW" altLang="en-US" smtClean="0">
                <a:latin typeface="Arial" pitchFamily="34" charset="0"/>
              </a:rPr>
              <a:t>該實驗室亦採納疾病管制局及台中市衛生局相關人員之建議，於蚊蟲培育室出口處，加裝紗門及下吹式風簾，降低蚊蟲飛出之機率。</a:t>
            </a:r>
          </a:p>
          <a:p>
            <a:pPr marL="228600" indent="-228600" eaLnBrk="1" hangingPunct="1">
              <a:lnSpc>
                <a:spcPct val="90000"/>
              </a:lnSpc>
            </a:pPr>
            <a:r>
              <a:rPr lang="zh-TW" altLang="en-US" smtClean="0">
                <a:latin typeface="Arial" pitchFamily="34" charset="0"/>
              </a:rPr>
              <a:t>疾病管制局將劉生血清病毒與該實驗室使用之第一型登革熱病毒株進行</a:t>
            </a:r>
            <a:r>
              <a:rPr lang="en-US" altLang="zh-TW" smtClean="0">
                <a:latin typeface="Arial" pitchFamily="34" charset="0"/>
              </a:rPr>
              <a:t>RT-PCR</a:t>
            </a:r>
            <a:r>
              <a:rPr lang="zh-TW" altLang="en-US" smtClean="0">
                <a:latin typeface="Arial" pitchFamily="34" charset="0"/>
              </a:rPr>
              <a:t>及核酸定序比對，結果一致，因此斷定為可能之實驗室感染，近日已行文要求該實驗室暫停相關之研究作業。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a:ln/>
        </p:spPr>
      </p:sp>
      <p:sp>
        <p:nvSpPr>
          <p:cNvPr id="1556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補充說明</a:t>
            </a:r>
            <a:r>
              <a:rPr lang="en-US" altLang="zh-TW" smtClean="0">
                <a:latin typeface="Arial" pitchFamily="34" charset="0"/>
              </a:rPr>
              <a:t>:</a:t>
            </a:r>
          </a:p>
          <a:p>
            <a:r>
              <a:rPr lang="en-US" altLang="zh-TW" smtClean="0">
                <a:latin typeface="Arial" pitchFamily="34" charset="0"/>
              </a:rPr>
              <a:t>http://www.cdc.gov.tw/lp.asp?ctNode=979&amp;CtUnit=332&amp;BaseDSD=7&amp;mp=130/</a:t>
            </a:r>
            <a:r>
              <a:rPr lang="zh-TW" altLang="en-US" smtClean="0">
                <a:latin typeface="Arial" pitchFamily="34" charset="0"/>
              </a:rPr>
              <a:t>登革熱教戰手冊</a:t>
            </a:r>
            <a:endParaRPr lang="en-US" altLang="zh-TW" smtClean="0">
              <a:latin typeface="Arial" pitchFamily="34" charset="0"/>
            </a:endParaRPr>
          </a:p>
          <a:p>
            <a:r>
              <a:rPr lang="zh-TW" altLang="en-US" smtClean="0">
                <a:latin typeface="Arial" pitchFamily="34" charset="0"/>
              </a:rPr>
              <a:t>衛生署疾病管制局</a:t>
            </a:r>
            <a:r>
              <a:rPr lang="en-US" altLang="zh-TW" smtClean="0">
                <a:latin typeface="Arial" pitchFamily="34" charset="0"/>
              </a:rPr>
              <a:t>-</a:t>
            </a:r>
            <a:r>
              <a:rPr lang="zh-TW" altLang="en-US" smtClean="0">
                <a:latin typeface="Arial" pitchFamily="34" charset="0"/>
              </a:rPr>
              <a:t>登革熱主題網</a:t>
            </a:r>
          </a:p>
        </p:txBody>
      </p:sp>
      <p:sp>
        <p:nvSpPr>
          <p:cNvPr id="1556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420CC19-EF9F-473D-96CA-1E0B63344903}" type="slidenum">
              <a:rPr lang="en-US" altLang="zh-TW" smtClean="0"/>
              <a:pPr eaLnBrk="1" hangingPunct="1"/>
              <a:t>23</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64E6919-04E3-4C98-9A2F-9DA1EC9F99CD}" type="slidenum">
              <a:rPr lang="en-US" altLang="zh-TW" smtClean="0"/>
              <a:pPr eaLnBrk="1" hangingPunct="1"/>
              <a:t>24</a:t>
            </a:fld>
            <a:endParaRPr lang="en-US" altLang="zh-TW"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smtClean="0">
                <a:latin typeface="Arial" pitchFamily="34" charset="0"/>
              </a:rPr>
              <a:t>重點提示：</a:t>
            </a:r>
          </a:p>
          <a:p>
            <a:pPr eaLnBrk="1" hangingPunct="1"/>
            <a:r>
              <a:rPr lang="zh-TW" altLang="en-US" b="1" smtClean="0">
                <a:latin typeface="Arial" pitchFamily="34" charset="0"/>
              </a:rPr>
              <a:t>以圖片例子說明優劣之處</a:t>
            </a:r>
          </a:p>
          <a:p>
            <a:pPr eaLnBrk="1" hangingPunct="1"/>
            <a:r>
              <a:rPr lang="zh-TW" altLang="en-US" smtClean="0">
                <a:latin typeface="Arial" pitchFamily="34" charset="0"/>
              </a:rPr>
              <a:t>左上圖說明 </a:t>
            </a:r>
            <a:r>
              <a:rPr lang="en-US" altLang="zh-TW" smtClean="0">
                <a:latin typeface="Arial" pitchFamily="34" charset="0"/>
              </a:rPr>
              <a:t>pipete </a:t>
            </a:r>
            <a:r>
              <a:rPr lang="zh-TW" altLang="en-US" smtClean="0">
                <a:latin typeface="Arial" pitchFamily="34" charset="0"/>
              </a:rPr>
              <a:t>的使用常導致</a:t>
            </a:r>
            <a:r>
              <a:rPr lang="zh-TW" altLang="en-US" b="1" u="sng" smtClean="0">
                <a:latin typeface="Arial" pitchFamily="34" charset="0"/>
              </a:rPr>
              <a:t>手部局部肌肉的肌鍵炎</a:t>
            </a:r>
            <a:r>
              <a:rPr lang="zh-TW" altLang="en-US" smtClean="0">
                <a:latin typeface="Arial" pitchFamily="34" charset="0"/>
              </a:rPr>
              <a:t>，因此有各種新產品的研發，中間圖是可同時注射多管，可以減少重覆性，更進步的是使用電力啟動（最右邊），而避免手指局部重複過度使用。</a:t>
            </a:r>
          </a:p>
          <a:p>
            <a:pPr eaLnBrk="1" hangingPunct="1"/>
            <a:r>
              <a:rPr lang="zh-TW" altLang="en-US" smtClean="0">
                <a:latin typeface="Arial" pitchFamily="34" charset="0"/>
              </a:rPr>
              <a:t>左下圖則是為減少因使用藥杓而使手腕腕隧道過度彎曲而開發出新版藥杓（淺藍色） 。</a:t>
            </a:r>
          </a:p>
          <a:p>
            <a:pPr eaLnBrk="1" hangingPunct="1"/>
            <a:endParaRPr lang="zh-TW" altLang="en-US" smtClean="0">
              <a:latin typeface="Arial" pitchFamily="34" charset="0"/>
            </a:endParaRPr>
          </a:p>
          <a:p>
            <a:pPr eaLnBrk="1" hangingPunct="1"/>
            <a:r>
              <a:rPr lang="zh-TW" altLang="en-US" smtClean="0">
                <a:latin typeface="Arial" pitchFamily="34" charset="0"/>
              </a:rPr>
              <a:t>補充說明</a:t>
            </a:r>
            <a:r>
              <a:rPr lang="en-US" altLang="zh-TW" smtClean="0">
                <a:latin typeface="Arial" pitchFamily="34" charset="0"/>
              </a:rPr>
              <a:t>:</a:t>
            </a:r>
          </a:p>
          <a:p>
            <a:pPr eaLnBrk="1" hangingPunct="1"/>
            <a:r>
              <a:rPr lang="zh-TW" altLang="en-US" b="1" smtClean="0">
                <a:latin typeface="Arial" pitchFamily="34" charset="0"/>
              </a:rPr>
              <a:t>人因工程的核心概念：「以工作來適應人，非以人來適應工作」。</a:t>
            </a:r>
          </a:p>
          <a:p>
            <a:pPr eaLnBrk="1" hangingPunct="1"/>
            <a:r>
              <a:rPr lang="zh-TW" altLang="en-US" smtClean="0">
                <a:latin typeface="Arial" pitchFamily="34" charset="0"/>
              </a:rPr>
              <a:t>所以要健康的提高人們活動與工作的效果 </a:t>
            </a:r>
            <a:r>
              <a:rPr lang="en-US" altLang="zh-TW" smtClean="0">
                <a:latin typeface="Arial" pitchFamily="34" charset="0"/>
              </a:rPr>
              <a:t>(effectiveness) </a:t>
            </a:r>
            <a:r>
              <a:rPr lang="zh-TW" altLang="en-US" smtClean="0">
                <a:latin typeface="Arial" pitchFamily="34" charset="0"/>
              </a:rPr>
              <a:t>和效率 </a:t>
            </a:r>
            <a:r>
              <a:rPr lang="en-US" altLang="zh-TW" smtClean="0">
                <a:latin typeface="Arial" pitchFamily="34" charset="0"/>
              </a:rPr>
              <a:t>( efficiency) </a:t>
            </a:r>
            <a:r>
              <a:rPr lang="zh-TW" altLang="en-US" smtClean="0">
                <a:latin typeface="Arial" pitchFamily="34" charset="0"/>
              </a:rPr>
              <a:t>可以從下面四個層面逐一分析：</a:t>
            </a:r>
          </a:p>
          <a:p>
            <a:pPr eaLnBrk="1" hangingPunct="1"/>
            <a:r>
              <a:rPr lang="en-US" altLang="zh-TW" smtClean="0">
                <a:latin typeface="Arial" pitchFamily="34" charset="0"/>
              </a:rPr>
              <a:t>1. </a:t>
            </a:r>
            <a:r>
              <a:rPr lang="zh-TW" altLang="en-US" smtClean="0">
                <a:latin typeface="Arial" pitchFamily="34" charset="0"/>
              </a:rPr>
              <a:t>工具設備：使用哪些工具設備？這些工具設備好不好用？舉例</a:t>
            </a:r>
            <a:r>
              <a:rPr lang="en-US" altLang="zh-TW" smtClean="0">
                <a:latin typeface="Arial" pitchFamily="34" charset="0"/>
              </a:rPr>
              <a:t>…</a:t>
            </a:r>
          </a:p>
          <a:p>
            <a:pPr eaLnBrk="1" hangingPunct="1"/>
            <a:r>
              <a:rPr lang="en-US" altLang="zh-TW" smtClean="0">
                <a:latin typeface="Arial" pitchFamily="34" charset="0"/>
              </a:rPr>
              <a:t>2. </a:t>
            </a:r>
            <a:r>
              <a:rPr lang="zh-TW" altLang="en-US" smtClean="0">
                <a:latin typeface="Arial" pitchFamily="34" charset="0"/>
              </a:rPr>
              <a:t>環境：工作環境的溫溼度、噪音、照明、空間大小等等</a:t>
            </a:r>
          </a:p>
          <a:p>
            <a:pPr eaLnBrk="1" hangingPunct="1"/>
            <a:r>
              <a:rPr lang="en-US" altLang="zh-TW" smtClean="0">
                <a:latin typeface="Arial" pitchFamily="34" charset="0"/>
              </a:rPr>
              <a:t>3. </a:t>
            </a:r>
            <a:r>
              <a:rPr lang="zh-TW" altLang="en-US" smtClean="0">
                <a:latin typeface="Arial" pitchFamily="34" charset="0"/>
              </a:rPr>
              <a:t>方法程序：用什麼方法進行？方法有無需改進之處？</a:t>
            </a:r>
          </a:p>
          <a:p>
            <a:pPr eaLnBrk="1" hangingPunct="1"/>
            <a:r>
              <a:rPr lang="en-US" altLang="zh-TW" smtClean="0">
                <a:latin typeface="Arial" pitchFamily="34" charset="0"/>
              </a:rPr>
              <a:t>4. </a:t>
            </a:r>
            <a:r>
              <a:rPr lang="zh-TW" altLang="en-US" smtClean="0">
                <a:latin typeface="Arial" pitchFamily="34" charset="0"/>
              </a:rPr>
              <a:t>組織團體：在什麼團體中工作？工作團體的文化為何？這部分常是影響心理健康的來源之ㄧ</a:t>
            </a:r>
          </a:p>
          <a:p>
            <a:pPr eaLnBrk="1" hangingPunct="1"/>
            <a:r>
              <a:rPr lang="zh-TW" altLang="en-US" smtClean="0">
                <a:latin typeface="Arial" pitchFamily="34" charset="0"/>
              </a:rPr>
              <a:t>四個層面雖看似各自獨立，但互有影響，所以各自分析後，提出的改善方案需要實際運作，才能印證實正的改善效果為何</a:t>
            </a:r>
          </a:p>
          <a:p>
            <a:pPr eaLnBrk="1" hangingPunct="1"/>
            <a:endParaRPr lang="zh-TW" altLang="en-US" smtClean="0">
              <a:latin typeface="Arial" pitchFamily="34" charset="0"/>
            </a:endParaRPr>
          </a:p>
          <a:p>
            <a:pPr eaLnBrk="1" hangingPunct="1"/>
            <a:r>
              <a:rPr lang="zh-TW" altLang="en-US" smtClean="0">
                <a:latin typeface="Arial" pitchFamily="34" charset="0"/>
              </a:rPr>
              <a:t>補充</a:t>
            </a:r>
            <a:r>
              <a:rPr lang="en-US" altLang="zh-TW" smtClean="0">
                <a:latin typeface="Arial" pitchFamily="34" charset="0"/>
              </a:rPr>
              <a:t>:</a:t>
            </a:r>
            <a:r>
              <a:rPr lang="zh-TW" altLang="en-US" smtClean="0">
                <a:latin typeface="Arial" pitchFamily="34" charset="0"/>
              </a:rPr>
              <a:t>右上角圖若為吸取總溶液量較大的形式，應使用電動</a:t>
            </a:r>
            <a:r>
              <a:rPr lang="en-US" altLang="zh-TW" smtClean="0">
                <a:latin typeface="Arial" pitchFamily="34" charset="0"/>
              </a:rPr>
              <a:t>pipet</a:t>
            </a:r>
          </a:p>
          <a:p>
            <a:pPr eaLnBrk="1" hangingPunct="1"/>
            <a:endParaRPr lang="zh-TW" altLang="en-US" smtClean="0">
              <a:latin typeface="新細明體" pitchFamily="18" charset="-120"/>
            </a:endParaRPr>
          </a:p>
          <a:p>
            <a:pPr eaLnBrk="1" hangingPunct="1"/>
            <a:endParaRPr lang="zh-TW" altLang="en-US" smtClean="0">
              <a:latin typeface="Arial" pitchFamily="34" charset="0"/>
            </a:endParaRPr>
          </a:p>
          <a:p>
            <a:pPr eaLnBrk="1" hangingPunct="1"/>
            <a:endParaRPr lang="en-US" altLang="zh-TW"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F69289D-B569-42C6-9DF1-904E91D24796}" type="slidenum">
              <a:rPr lang="en-US" altLang="zh-TW" smtClean="0"/>
              <a:pPr eaLnBrk="1" hangingPunct="1"/>
              <a:t>25</a:t>
            </a:fld>
            <a:endParaRPr lang="en-US" altLang="zh-TW"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smtClean="0">
                <a:latin typeface="Arial" pitchFamily="34" charset="0"/>
              </a:rPr>
              <a:t>補充說明</a:t>
            </a:r>
            <a:r>
              <a:rPr lang="en-US" altLang="zh-TW" b="1" smtClean="0">
                <a:latin typeface="Arial" pitchFamily="34" charset="0"/>
              </a:rPr>
              <a:t>:</a:t>
            </a:r>
          </a:p>
          <a:p>
            <a:pPr eaLnBrk="1" hangingPunct="1"/>
            <a:r>
              <a:rPr lang="zh-TW" altLang="en-US" b="1" smtClean="0">
                <a:latin typeface="Arial" pitchFamily="34" charset="0"/>
              </a:rPr>
              <a:t>人機介面不良：</a:t>
            </a:r>
          </a:p>
          <a:p>
            <a:pPr eaLnBrk="1" hangingPunct="1"/>
            <a:r>
              <a:rPr lang="zh-TW" altLang="en-US" smtClean="0">
                <a:latin typeface="Arial" pitchFamily="34" charset="0"/>
              </a:rPr>
              <a:t>使用介面不良常導致失誤率增加或身體傷害的發生，電腦的使用是一個典型的人機系統的範例，滑鼠、鍵盤、螢幕、桌椅等都是人機介面，設計的好壞除了影響使用效果</a:t>
            </a:r>
            <a:r>
              <a:rPr lang="en-US" altLang="zh-TW" smtClean="0">
                <a:latin typeface="Arial" pitchFamily="34" charset="0"/>
              </a:rPr>
              <a:t>(</a:t>
            </a:r>
            <a:r>
              <a:rPr lang="zh-TW" altLang="en-US" smtClean="0">
                <a:latin typeface="Arial" pitchFamily="34" charset="0"/>
              </a:rPr>
              <a:t>效率</a:t>
            </a:r>
            <a:r>
              <a:rPr lang="en-US" altLang="zh-TW" smtClean="0">
                <a:latin typeface="Arial" pitchFamily="34" charset="0"/>
              </a:rPr>
              <a:t>)</a:t>
            </a:r>
            <a:r>
              <a:rPr lang="zh-TW" altLang="en-US" smtClean="0">
                <a:latin typeface="Arial" pitchFamily="34" charset="0"/>
              </a:rPr>
              <a:t>外，更會引起身體的一些疼痛或是傷害。</a:t>
            </a:r>
            <a:endParaRPr lang="en-US" altLang="zh-TW" smtClean="0">
              <a:latin typeface="Arial" pitchFamily="34" charset="0"/>
            </a:endParaRPr>
          </a:p>
          <a:p>
            <a:pPr eaLnBrk="1" hangingPunct="1"/>
            <a:r>
              <a:rPr lang="zh-TW" altLang="en-US" smtClean="0">
                <a:latin typeface="Arial" pitchFamily="34" charset="0"/>
              </a:rPr>
              <a:t>例</a:t>
            </a:r>
            <a:r>
              <a:rPr lang="en-US" altLang="zh-TW" smtClean="0">
                <a:latin typeface="Arial" pitchFamily="34" charset="0"/>
              </a:rPr>
              <a:t>:</a:t>
            </a:r>
            <a:r>
              <a:rPr lang="zh-TW" altLang="en-US" smtClean="0">
                <a:latin typeface="Arial" pitchFamily="34" charset="0"/>
              </a:rPr>
              <a:t>筆記電腦的小鍵盤相較傳統鍵盤，容易造成手腕彎曲</a:t>
            </a:r>
          </a:p>
          <a:p>
            <a:pPr eaLnBrk="1" hangingPunct="1"/>
            <a:r>
              <a:rPr lang="zh-TW" altLang="en-US" b="1" smtClean="0">
                <a:latin typeface="Arial" pitchFamily="34" charset="0"/>
              </a:rPr>
              <a:t>累積性肌肉骨骼傷害</a:t>
            </a:r>
            <a:r>
              <a:rPr lang="en-US" altLang="zh-TW" b="1" smtClean="0">
                <a:latin typeface="Arial" pitchFamily="34" charset="0"/>
              </a:rPr>
              <a:t>(CTD)</a:t>
            </a:r>
            <a:r>
              <a:rPr lang="zh-TW" altLang="en-US" b="1" smtClean="0">
                <a:latin typeface="Arial" pitchFamily="34" charset="0"/>
              </a:rPr>
              <a:t>：</a:t>
            </a:r>
          </a:p>
          <a:p>
            <a:pPr eaLnBrk="1" hangingPunct="1"/>
            <a:r>
              <a:rPr lang="zh-TW" altLang="en-US" smtClean="0">
                <a:latin typeface="Arial" pitchFamily="34" charset="0"/>
              </a:rPr>
              <a:t>會產生累積性肌肉骨骼傷害的主要成因為</a:t>
            </a:r>
            <a:r>
              <a:rPr lang="zh-TW" altLang="en-US" b="1" smtClean="0">
                <a:latin typeface="Arial" pitchFamily="34" charset="0"/>
              </a:rPr>
              <a:t>重覆、長時間、不自然的姿勢</a:t>
            </a:r>
            <a:r>
              <a:rPr lang="zh-TW" altLang="en-US" smtClean="0">
                <a:latin typeface="Arial" pitchFamily="34" charset="0"/>
              </a:rPr>
              <a:t>下收縮時，造成肌腱、腱鞘、韌帶、神經及肌肉之磨損或拉傷，通常是發生在肩膀、頸部及上肢等部位。常見的下背痛、腕隧道症候群、肌腱炎、網球肘的症狀都屬於此類問題。</a:t>
            </a:r>
          </a:p>
          <a:p>
            <a:pPr eaLnBrk="1" hangingPunct="1"/>
            <a:r>
              <a:rPr lang="zh-TW" altLang="en-US" b="1" smtClean="0">
                <a:latin typeface="Arial" pitchFamily="34" charset="0"/>
              </a:rPr>
              <a:t>人為失誤：</a:t>
            </a:r>
          </a:p>
          <a:p>
            <a:pPr eaLnBrk="1" hangingPunct="1"/>
            <a:r>
              <a:rPr lang="zh-TW" altLang="en-US" smtClean="0">
                <a:latin typeface="Arial" pitchFamily="34" charset="0"/>
              </a:rPr>
              <a:t>因為人的情緒、注意力、疲勞程度等因素造成的失誤，但</a:t>
            </a:r>
            <a:r>
              <a:rPr kumimoji="0" lang="zh-TW" altLang="en-US" smtClean="0">
                <a:latin typeface="Arial" pitchFamily="34" charset="0"/>
              </a:rPr>
              <a:t>其實操作者行為只是冰山的浮出部分，所以更重要的是藉由重新審視系統設計、 維修、管理制度、組織互動等不同層面的潛在影響而避免以後問題的再度產生。</a:t>
            </a:r>
          </a:p>
          <a:p>
            <a:pPr eaLnBrk="1" hangingPunct="1"/>
            <a:endParaRPr kumimoji="0" lang="zh-TW" altLang="en-US" smtClean="0">
              <a:latin typeface="Arial" pitchFamily="34" charset="0"/>
            </a:endParaRPr>
          </a:p>
          <a:p>
            <a:pPr eaLnBrk="1" hangingPunct="1">
              <a:spcBef>
                <a:spcPct val="0"/>
              </a:spcBef>
            </a:pPr>
            <a:r>
              <a:rPr lang="zh-TW" altLang="en-US" smtClean="0">
                <a:latin typeface="Tahoma" pitchFamily="34" charset="0"/>
              </a:rPr>
              <a:t>大專院校實驗場所相關事故最重要之單項原因前五項為：火災爆炸</a:t>
            </a:r>
            <a:r>
              <a:rPr lang="en-US" altLang="zh-TW" smtClean="0">
                <a:latin typeface="Tahoma" pitchFamily="34" charset="0"/>
              </a:rPr>
              <a:t>(14.3%)</a:t>
            </a:r>
            <a:r>
              <a:rPr lang="zh-TW" altLang="en-US" smtClean="0">
                <a:latin typeface="Tahoma" pitchFamily="34" charset="0"/>
              </a:rPr>
              <a:t>、</a:t>
            </a:r>
            <a:r>
              <a:rPr lang="zh-TW" altLang="en-US" b="1" smtClean="0">
                <a:latin typeface="Tahoma" pitchFamily="34" charset="0"/>
              </a:rPr>
              <a:t>使用機具不當</a:t>
            </a:r>
            <a:r>
              <a:rPr lang="en-US" altLang="zh-TW" b="1" smtClean="0">
                <a:latin typeface="Tahoma" pitchFamily="34" charset="0"/>
              </a:rPr>
              <a:t>(12.3%)</a:t>
            </a:r>
            <a:r>
              <a:rPr lang="zh-TW" altLang="en-US" b="1" smtClean="0">
                <a:latin typeface="Tahoma" pitchFamily="34" charset="0"/>
              </a:rPr>
              <a:t>、使用有缺陷之機具</a:t>
            </a:r>
            <a:r>
              <a:rPr lang="en-US" altLang="zh-TW" b="1" smtClean="0">
                <a:latin typeface="Tahoma" pitchFamily="34" charset="0"/>
              </a:rPr>
              <a:t>(9.1%) </a:t>
            </a:r>
            <a:r>
              <a:rPr lang="zh-TW" altLang="en-US" b="1" smtClean="0">
                <a:latin typeface="Tahoma" pitchFamily="34" charset="0"/>
              </a:rPr>
              <a:t>、採取不正確姿勢</a:t>
            </a:r>
            <a:r>
              <a:rPr lang="en-US" altLang="zh-TW" smtClean="0">
                <a:latin typeface="Tahoma" pitchFamily="34" charset="0"/>
              </a:rPr>
              <a:t>(8.4%)</a:t>
            </a:r>
            <a:r>
              <a:rPr lang="zh-TW" altLang="en-US" smtClean="0">
                <a:latin typeface="Tahoma" pitchFamily="34" charset="0"/>
              </a:rPr>
              <a:t>及其它</a:t>
            </a:r>
            <a:r>
              <a:rPr lang="en-US" altLang="zh-TW" smtClean="0">
                <a:latin typeface="Tahoma" pitchFamily="34" charset="0"/>
              </a:rPr>
              <a:t>(16.2%) </a:t>
            </a:r>
            <a:r>
              <a:rPr lang="zh-TW" altLang="en-US" smtClean="0">
                <a:latin typeface="Tahoma" pitchFamily="34" charset="0"/>
              </a:rPr>
              <a:t>。高中職校實驗場所相關事故前五項最重要之單項原因為</a:t>
            </a:r>
            <a:r>
              <a:rPr lang="zh-TW" altLang="en-US" b="1" smtClean="0">
                <a:latin typeface="Tahoma" pitchFamily="34" charset="0"/>
              </a:rPr>
              <a:t>使用機具不當</a:t>
            </a:r>
            <a:r>
              <a:rPr lang="en-US" altLang="zh-TW" b="1" smtClean="0">
                <a:latin typeface="Tahoma" pitchFamily="34" charset="0"/>
              </a:rPr>
              <a:t>(40.3%)</a:t>
            </a:r>
            <a:r>
              <a:rPr lang="zh-TW" altLang="en-US" b="1" smtClean="0">
                <a:latin typeface="Tahoma" pitchFamily="34" charset="0"/>
              </a:rPr>
              <a:t>、採取不正確姿勢</a:t>
            </a:r>
            <a:r>
              <a:rPr lang="en-US" altLang="zh-TW" b="1" smtClean="0">
                <a:latin typeface="Tahoma" pitchFamily="34" charset="0"/>
              </a:rPr>
              <a:t>(20.1%)</a:t>
            </a:r>
            <a:r>
              <a:rPr lang="zh-TW" altLang="en-US" smtClean="0">
                <a:latin typeface="Tahoma" pitchFamily="34" charset="0"/>
              </a:rPr>
              <a:t>、工作中開玩笑</a:t>
            </a:r>
            <a:r>
              <a:rPr lang="en-US" altLang="zh-TW" smtClean="0">
                <a:latin typeface="Tahoma" pitchFamily="34" charset="0"/>
              </a:rPr>
              <a:t>(10.4%)</a:t>
            </a:r>
            <a:r>
              <a:rPr lang="zh-TW" altLang="en-US" smtClean="0">
                <a:latin typeface="Tahoma" pitchFamily="34" charset="0"/>
              </a:rPr>
              <a:t>、未使用防護具</a:t>
            </a:r>
            <a:r>
              <a:rPr lang="en-US" altLang="zh-TW" smtClean="0">
                <a:latin typeface="Tahoma" pitchFamily="34" charset="0"/>
              </a:rPr>
              <a:t>(8.2%)</a:t>
            </a:r>
            <a:r>
              <a:rPr lang="zh-TW" altLang="en-US" smtClean="0">
                <a:latin typeface="Tahoma" pitchFamily="34" charset="0"/>
              </a:rPr>
              <a:t>及其它</a:t>
            </a:r>
            <a:r>
              <a:rPr lang="en-US" altLang="zh-TW" smtClean="0">
                <a:latin typeface="Tahoma" pitchFamily="34" charset="0"/>
              </a:rPr>
              <a:t>(3.0%)</a:t>
            </a:r>
            <a:r>
              <a:rPr lang="zh-TW" altLang="en-US" smtClean="0">
                <a:latin typeface="Tahoma" pitchFamily="34" charset="0"/>
              </a:rPr>
              <a:t>。從這些事故發生的原因中，不乏因為缺少人因工程觀念所引起。</a:t>
            </a:r>
          </a:p>
          <a:p>
            <a:pPr eaLnBrk="1" hangingPunct="1"/>
            <a:endParaRPr kumimoji="0" lang="zh-TW" altLang="en-US" smtClean="0">
              <a:latin typeface="Arial" pitchFamily="34" charset="0"/>
            </a:endParaRPr>
          </a:p>
          <a:p>
            <a:pPr eaLnBrk="1" hangingPunct="1"/>
            <a:endParaRPr kumimoji="0" lang="en-US"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751891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141657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2579296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2"/>
          <p:cNvSpPr>
            <a:spLocks noGrp="1" noChangeArrowheads="1"/>
          </p:cNvSpPr>
          <p:nvPr>
            <p:ph type="dt" sz="half" idx="10"/>
          </p:nvPr>
        </p:nvSpPr>
        <p:spPr/>
        <p:txBody>
          <a:bodyPr/>
          <a:lstStyle>
            <a:lvl1pPr>
              <a:defRPr/>
            </a:lvl1pPr>
          </a:lstStyle>
          <a:p>
            <a:pPr>
              <a:defRPr/>
            </a:pPr>
            <a:endParaRPr lang="en-US" altLang="zh-TW"/>
          </a:p>
        </p:txBody>
      </p:sp>
      <p:sp>
        <p:nvSpPr>
          <p:cNvPr id="6" name="Rectangle 13"/>
          <p:cNvSpPr>
            <a:spLocks noGrp="1" noChangeArrowheads="1"/>
          </p:cNvSpPr>
          <p:nvPr>
            <p:ph type="ftr" sz="quarter" idx="11"/>
          </p:nvPr>
        </p:nvSpPr>
        <p:spPr/>
        <p:txBody>
          <a:bodyPr/>
          <a:lstStyle>
            <a:lvl1pPr>
              <a:defRPr/>
            </a:lvl1pPr>
          </a:lstStyle>
          <a:p>
            <a:pPr>
              <a:defRPr/>
            </a:pPr>
            <a:endParaRPr lang="en-US" altLang="zh-TW"/>
          </a:p>
        </p:txBody>
      </p:sp>
      <p:sp>
        <p:nvSpPr>
          <p:cNvPr id="7" name="Rectangle 14"/>
          <p:cNvSpPr>
            <a:spLocks noGrp="1" noChangeArrowheads="1"/>
          </p:cNvSpPr>
          <p:nvPr>
            <p:ph type="sldNum" sz="quarter" idx="12"/>
          </p:nvPr>
        </p:nvSpPr>
        <p:spPr/>
        <p:txBody>
          <a:bodyPr/>
          <a:lstStyle>
            <a:lvl1pPr>
              <a:defRPr/>
            </a:lvl1pPr>
          </a:lstStyle>
          <a:p>
            <a:pPr>
              <a:defRPr/>
            </a:pPr>
            <a:fld id="{5F4F008B-8635-44A1-B632-3485E37933C2}" type="slidenum">
              <a:rPr lang="en-US" altLang="zh-TW"/>
              <a:pPr>
                <a:defRPr/>
              </a:pPr>
              <a:t>‹#›</a:t>
            </a:fld>
            <a:endParaRPr lang="en-US" altLang="zh-TW"/>
          </a:p>
        </p:txBody>
      </p:sp>
    </p:spTree>
    <p:extLst>
      <p:ext uri="{BB962C8B-B14F-4D97-AF65-F5344CB8AC3E}">
        <p14:creationId xmlns:p14="http://schemas.microsoft.com/office/powerpoint/2010/main" val="326701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153548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406959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415563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420451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255611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206795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345130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52983B2-8E1D-4F49-90EE-28C626065F56}" type="datetimeFigureOut">
              <a:rPr lang="zh-TW" altLang="en-US" smtClean="0"/>
              <a:t>2021/6/30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372912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2983B2-8E1D-4F49-90EE-28C626065F56}" type="datetimeFigureOut">
              <a:rPr lang="zh-TW" altLang="en-US" smtClean="0"/>
              <a:t>2021/6/30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962D5-DD63-4200-B98E-271598D628B8}" type="slidenum">
              <a:rPr lang="zh-TW" altLang="en-US" smtClean="0"/>
              <a:t>‹#›</a:t>
            </a:fld>
            <a:endParaRPr lang="zh-TW" altLang="en-US"/>
          </a:p>
        </p:txBody>
      </p:sp>
    </p:spTree>
    <p:extLst>
      <p:ext uri="{BB962C8B-B14F-4D97-AF65-F5344CB8AC3E}">
        <p14:creationId xmlns:p14="http://schemas.microsoft.com/office/powerpoint/2010/main" val="227498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p:cNvSpPr txBox="1">
            <a:spLocks/>
          </p:cNvSpPr>
          <p:nvPr/>
        </p:nvSpPr>
        <p:spPr>
          <a:xfrm>
            <a:off x="539552" y="36450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solidFill>
                  <a:srgbClr val="FF0000"/>
                </a:solidFill>
              </a:rPr>
              <a:t>實驗室</a:t>
            </a:r>
            <a:r>
              <a:rPr lang="zh-TW" altLang="en-US" dirty="0" smtClean="0">
                <a:solidFill>
                  <a:srgbClr val="FF0000"/>
                </a:solidFill>
              </a:rPr>
              <a:t>災害與安全作業標準</a:t>
            </a:r>
            <a:endParaRPr lang="zh-TW" altLang="en-US" dirty="0">
              <a:solidFill>
                <a:srgbClr val="FF0000"/>
              </a:solidFill>
            </a:endParaRP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734850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2"/>
          <p:cNvSpPr>
            <a:spLocks noGrp="1"/>
          </p:cNvSpPr>
          <p:nvPr>
            <p:ph type="title"/>
          </p:nvPr>
        </p:nvSpPr>
        <p:spPr>
          <a:xfrm>
            <a:off x="323850" y="260350"/>
            <a:ext cx="3008313" cy="814388"/>
          </a:xfrm>
        </p:spPr>
        <p:txBody>
          <a:bodyPr/>
          <a:lstStyle/>
          <a:p>
            <a:r>
              <a:rPr lang="zh-TW" altLang="zh-TW" smtClean="0">
                <a:solidFill>
                  <a:srgbClr val="FF0000"/>
                </a:solidFill>
              </a:rPr>
              <a:t>興大實驗室爆炸　</a:t>
            </a:r>
            <a:r>
              <a:rPr lang="en-US" altLang="zh-TW" smtClean="0">
                <a:solidFill>
                  <a:srgbClr val="FF0000"/>
                </a:solidFill>
              </a:rPr>
              <a:t>2</a:t>
            </a:r>
            <a:r>
              <a:rPr lang="zh-TW" altLang="zh-TW" smtClean="0">
                <a:solidFill>
                  <a:srgbClr val="FF0000"/>
                </a:solidFill>
              </a:rPr>
              <a:t>受傷</a:t>
            </a:r>
            <a:r>
              <a:rPr lang="en-US" altLang="zh-TW" smtClean="0">
                <a:solidFill>
                  <a:srgbClr val="FF0000"/>
                </a:solidFill>
              </a:rPr>
              <a:t>1</a:t>
            </a:r>
            <a:r>
              <a:rPr lang="zh-TW" altLang="zh-TW" smtClean="0">
                <a:solidFill>
                  <a:srgbClr val="FF0000"/>
                </a:solidFill>
              </a:rPr>
              <a:t>研究生恐失明</a:t>
            </a:r>
            <a:r>
              <a:rPr lang="en-US" altLang="zh-TW" sz="1200" i="1" smtClean="0">
                <a:solidFill>
                  <a:srgbClr val="FF0000"/>
                </a:solidFill>
              </a:rPr>
              <a:t>2013</a:t>
            </a:r>
            <a:r>
              <a:rPr lang="zh-TW" altLang="zh-TW" sz="1200" i="1" smtClean="0">
                <a:solidFill>
                  <a:srgbClr val="FF0000"/>
                </a:solidFill>
              </a:rPr>
              <a:t>年</a:t>
            </a:r>
            <a:r>
              <a:rPr lang="en-US" altLang="zh-TW" sz="1200" i="1" smtClean="0">
                <a:solidFill>
                  <a:srgbClr val="FF0000"/>
                </a:solidFill>
              </a:rPr>
              <a:t>5</a:t>
            </a:r>
            <a:r>
              <a:rPr lang="zh-TW" altLang="zh-TW" sz="1200" i="1" smtClean="0">
                <a:solidFill>
                  <a:srgbClr val="FF0000"/>
                </a:solidFill>
              </a:rPr>
              <a:t>月</a:t>
            </a:r>
            <a:r>
              <a:rPr lang="en-US" altLang="zh-TW" sz="1200" i="1" smtClean="0">
                <a:solidFill>
                  <a:srgbClr val="FF0000"/>
                </a:solidFill>
              </a:rPr>
              <a:t>10</a:t>
            </a:r>
            <a:r>
              <a:rPr lang="zh-TW" altLang="zh-TW" sz="1200" i="1" smtClean="0">
                <a:solidFill>
                  <a:srgbClr val="FF0000"/>
                </a:solidFill>
              </a:rPr>
              <a:t>日 </a:t>
            </a:r>
            <a:endParaRPr lang="zh-TW" altLang="en-US" sz="1200" smtClean="0">
              <a:solidFill>
                <a:srgbClr val="FF0000"/>
              </a:solidFill>
            </a:endParaRPr>
          </a:p>
        </p:txBody>
      </p:sp>
      <p:sp>
        <p:nvSpPr>
          <p:cNvPr id="20483" name="內容版面配置區 3"/>
          <p:cNvSpPr>
            <a:spLocks noGrp="1"/>
          </p:cNvSpPr>
          <p:nvPr>
            <p:ph idx="1"/>
          </p:nvPr>
        </p:nvSpPr>
        <p:spPr/>
        <p:txBody>
          <a:bodyPr/>
          <a:lstStyle/>
          <a:p>
            <a:endParaRPr lang="zh-TW" altLang="en-US" smtClean="0"/>
          </a:p>
        </p:txBody>
      </p:sp>
      <p:sp>
        <p:nvSpPr>
          <p:cNvPr id="20484" name="文字版面配置區 4"/>
          <p:cNvSpPr>
            <a:spLocks noGrp="1"/>
          </p:cNvSpPr>
          <p:nvPr>
            <p:ph type="body" sz="half" idx="2"/>
          </p:nvPr>
        </p:nvSpPr>
        <p:spPr>
          <a:xfrm>
            <a:off x="323850" y="1052513"/>
            <a:ext cx="3008313" cy="4691062"/>
          </a:xfrm>
        </p:spPr>
        <p:txBody>
          <a:bodyPr/>
          <a:lstStyle/>
          <a:p>
            <a:r>
              <a:rPr lang="zh-TW" altLang="zh-TW" smtClean="0"/>
              <a:t>再結晶</a:t>
            </a:r>
            <a:r>
              <a:rPr lang="en-US" altLang="zh-TW" smtClean="0"/>
              <a:t>(Recrystallization)</a:t>
            </a:r>
            <a:r>
              <a:rPr lang="zh-TW" altLang="en-US" smtClean="0"/>
              <a:t>實驗</a:t>
            </a:r>
            <a:r>
              <a:rPr lang="zh-TW" altLang="zh-TW" smtClean="0"/>
              <a:t>爆炸現場一片凌亂，桌上的瓶瓶罐罐，幾乎都被震破，到處都是玻璃碎片，地上也留下一大灘血跡，看起來怵目驚心，當時這兩位中興大學化學系碩士二年級的男學生，就在這裡做實驗，發生氣爆意外。中興化學系系主任陸維作</a:t>
            </a:r>
            <a:r>
              <a:rPr lang="en-US" altLang="zh-TW" smtClean="0"/>
              <a:t>:</a:t>
            </a:r>
            <a:r>
              <a:rPr lang="zh-TW" altLang="zh-TW" smtClean="0"/>
              <a:t>「在教學實驗的時候，作</a:t>
            </a:r>
            <a:r>
              <a:rPr lang="zh-TW" altLang="zh-TW" smtClean="0">
                <a:solidFill>
                  <a:srgbClr val="FF0000"/>
                </a:solidFill>
              </a:rPr>
              <a:t>『再結晶』</a:t>
            </a:r>
            <a:r>
              <a:rPr lang="zh-TW" altLang="zh-TW" smtClean="0"/>
              <a:t>，有可能</a:t>
            </a:r>
            <a:r>
              <a:rPr lang="en-US" altLang="zh-TW" smtClean="0"/>
              <a:t>(</a:t>
            </a:r>
            <a:r>
              <a:rPr lang="zh-TW" altLang="zh-TW" smtClean="0"/>
              <a:t>化學物</a:t>
            </a:r>
            <a:r>
              <a:rPr lang="en-US" altLang="zh-TW" smtClean="0"/>
              <a:t>)</a:t>
            </a:r>
            <a:r>
              <a:rPr lang="zh-TW" altLang="zh-TW" smtClean="0"/>
              <a:t>加進去，速度太快了。」</a:t>
            </a:r>
            <a:endParaRPr lang="zh-TW" altLang="en-US" smtClean="0"/>
          </a:p>
        </p:txBody>
      </p:sp>
      <p:sp>
        <p:nvSpPr>
          <p:cNvPr id="2" name="投影片編號版面配置區 1"/>
          <p:cNvSpPr>
            <a:spLocks noGrp="1"/>
          </p:cNvSpPr>
          <p:nvPr>
            <p:ph type="sldNum" sz="quarter" idx="12"/>
          </p:nvPr>
        </p:nvSpPr>
        <p:spPr/>
        <p:txBody>
          <a:bodyPr/>
          <a:lstStyle/>
          <a:p>
            <a:pPr>
              <a:defRPr/>
            </a:pPr>
            <a:fld id="{3F02C0DC-64D7-46FC-8BA8-75E6728F129E}" type="slidenum">
              <a:rPr lang="en-US" altLang="zh-TW" smtClean="0"/>
              <a:pPr>
                <a:defRPr/>
              </a:pPr>
              <a:t>10</a:t>
            </a:fld>
            <a:endParaRPr lang="en-US" altLang="zh-TW"/>
          </a:p>
        </p:txBody>
      </p:sp>
      <p:pic>
        <p:nvPicPr>
          <p:cNvPr id="20486" name="圖片 149" descr="興大實驗室爆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57563"/>
            <a:ext cx="23526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 descr="興大實驗室氣爆 炸傷2研究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320675"/>
            <a:ext cx="5276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l_fi" descr="BXAA00_P_04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050" y="2371725"/>
            <a:ext cx="530066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453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7"/>
          <p:cNvSpPr>
            <a:spLocks noGrp="1"/>
          </p:cNvSpPr>
          <p:nvPr>
            <p:ph type="title"/>
          </p:nvPr>
        </p:nvSpPr>
        <p:spPr>
          <a:xfrm>
            <a:off x="457200" y="228600"/>
            <a:ext cx="8229600" cy="1143000"/>
          </a:xfrm>
        </p:spPr>
        <p:txBody>
          <a:bodyPr/>
          <a:lstStyle/>
          <a:p>
            <a:r>
              <a:rPr lang="zh-TW" altLang="zh-TW" b="1" dirty="0" smtClean="0">
                <a:solidFill>
                  <a:srgbClr val="FF0000"/>
                </a:solidFill>
              </a:rPr>
              <a:t>中興大學又氣爆 生濺血送醫</a:t>
            </a:r>
            <a:r>
              <a:rPr lang="en-US" altLang="zh-TW" b="1" dirty="0" smtClean="0">
                <a:solidFill>
                  <a:srgbClr val="FF0000"/>
                </a:solidFill>
              </a:rPr>
              <a:t/>
            </a:r>
            <a:br>
              <a:rPr lang="en-US" altLang="zh-TW" b="1" dirty="0" smtClean="0">
                <a:solidFill>
                  <a:srgbClr val="FF0000"/>
                </a:solidFill>
              </a:rPr>
            </a:br>
            <a:r>
              <a:rPr lang="en-US" altLang="zh-TW" sz="1600" dirty="0" smtClean="0">
                <a:solidFill>
                  <a:srgbClr val="FF0000"/>
                </a:solidFill>
              </a:rPr>
              <a:t>2013</a:t>
            </a:r>
            <a:r>
              <a:rPr lang="zh-TW" altLang="zh-TW" sz="1600" dirty="0" smtClean="0">
                <a:solidFill>
                  <a:srgbClr val="FF0000"/>
                </a:solidFill>
              </a:rPr>
              <a:t>年</a:t>
            </a:r>
            <a:r>
              <a:rPr lang="en-US" altLang="zh-TW" sz="1600" dirty="0" smtClean="0">
                <a:solidFill>
                  <a:srgbClr val="FF0000"/>
                </a:solidFill>
              </a:rPr>
              <a:t>6</a:t>
            </a:r>
            <a:r>
              <a:rPr lang="zh-TW" altLang="zh-TW" sz="1600" dirty="0" smtClean="0">
                <a:solidFill>
                  <a:srgbClr val="FF0000"/>
                </a:solidFill>
              </a:rPr>
              <a:t>月</a:t>
            </a:r>
            <a:r>
              <a:rPr lang="en-US" altLang="zh-TW" sz="1600" dirty="0" smtClean="0">
                <a:solidFill>
                  <a:srgbClr val="FF0000"/>
                </a:solidFill>
              </a:rPr>
              <a:t>18</a:t>
            </a:r>
            <a:r>
              <a:rPr lang="zh-TW" altLang="zh-TW" sz="1600" dirty="0" smtClean="0">
                <a:solidFill>
                  <a:srgbClr val="FF0000"/>
                </a:solidFill>
              </a:rPr>
              <a:t>日</a:t>
            </a:r>
            <a:r>
              <a:rPr lang="en-US" altLang="zh-TW" sz="1600" dirty="0" smtClean="0">
                <a:solidFill>
                  <a:srgbClr val="FF0000"/>
                </a:solidFill>
              </a:rPr>
              <a:t>16:00</a:t>
            </a:r>
            <a:endParaRPr lang="zh-TW" altLang="en-US" dirty="0" smtClean="0"/>
          </a:p>
        </p:txBody>
      </p:sp>
      <p:sp>
        <p:nvSpPr>
          <p:cNvPr id="21507" name="內容版面配置區 8"/>
          <p:cNvSpPr>
            <a:spLocks noGrp="1"/>
          </p:cNvSpPr>
          <p:nvPr>
            <p:ph idx="1"/>
          </p:nvPr>
        </p:nvSpPr>
        <p:spPr>
          <a:xfrm>
            <a:off x="457200" y="1341438"/>
            <a:ext cx="8229600" cy="4784725"/>
          </a:xfrm>
        </p:spPr>
        <p:txBody>
          <a:bodyPr/>
          <a:lstStyle/>
          <a:p>
            <a:r>
              <a:rPr lang="zh-TW" altLang="zh-TW" sz="1800" b="1" smtClean="0">
                <a:solidFill>
                  <a:schemeClr val="tx2"/>
                </a:solidFill>
              </a:rPr>
              <a:t>林姓博士後研究生割傷右手肘、胸部及灼傷額頭</a:t>
            </a:r>
            <a:r>
              <a:rPr lang="zh-TW" altLang="en-US" sz="1800" b="1" smtClean="0">
                <a:solidFill>
                  <a:schemeClr val="tx2"/>
                </a:solidFill>
              </a:rPr>
              <a:t>（</a:t>
            </a:r>
            <a:r>
              <a:rPr lang="zh-TW" altLang="zh-TW" sz="1800" b="1" smtClean="0"/>
              <a:t>甲苯</a:t>
            </a:r>
            <a:r>
              <a:rPr lang="zh-TW" altLang="en-US" sz="1800" b="1" smtClean="0">
                <a:solidFill>
                  <a:schemeClr val="tx2"/>
                </a:solidFill>
              </a:rPr>
              <a:t>）</a:t>
            </a:r>
          </a:p>
          <a:p>
            <a:r>
              <a:rPr lang="zh-TW" altLang="zh-TW" sz="1800" b="1" smtClean="0">
                <a:solidFill>
                  <a:schemeClr val="tx2"/>
                </a:solidFill>
              </a:rPr>
              <a:t>興大校內論壇有人問：「化學系到底怎麼了？為何老是出包？」也有學生痛批：「化學系可不可以不要再氣爆了？</a:t>
            </a:r>
            <a:endParaRPr lang="zh-TW" altLang="en-US" sz="1800" b="1" smtClean="0">
              <a:solidFill>
                <a:schemeClr val="tx2"/>
              </a:solidFill>
            </a:endParaRPr>
          </a:p>
        </p:txBody>
      </p:sp>
      <p:sp>
        <p:nvSpPr>
          <p:cNvPr id="7" name="投影片編號版面配置區 6"/>
          <p:cNvSpPr>
            <a:spLocks noGrp="1"/>
          </p:cNvSpPr>
          <p:nvPr>
            <p:ph type="sldNum" sz="quarter" idx="12"/>
          </p:nvPr>
        </p:nvSpPr>
        <p:spPr/>
        <p:txBody>
          <a:bodyPr/>
          <a:lstStyle/>
          <a:p>
            <a:pPr>
              <a:defRPr/>
            </a:pPr>
            <a:fld id="{5856BC41-067F-4035-BE00-6C6F6C3476EC}" type="slidenum">
              <a:rPr lang="en-US" altLang="zh-TW" smtClean="0"/>
              <a:pPr>
                <a:defRPr/>
              </a:pPr>
              <a:t>11</a:t>
            </a:fld>
            <a:endParaRPr lang="en-US" altLang="zh-TW"/>
          </a:p>
        </p:txBody>
      </p:sp>
      <p:pic>
        <p:nvPicPr>
          <p:cNvPr id="21509" name="Picture 1" descr="IMG_33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492375"/>
            <a:ext cx="7345362"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
          <p:cNvGrpSpPr>
            <a:grpSpLocks/>
          </p:cNvGrpSpPr>
          <p:nvPr/>
        </p:nvGrpSpPr>
        <p:grpSpPr bwMode="auto">
          <a:xfrm>
            <a:off x="2771775" y="2565400"/>
            <a:ext cx="3748088" cy="2463800"/>
            <a:chOff x="3218" y="5964"/>
            <a:chExt cx="5903" cy="3879"/>
          </a:xfrm>
        </p:grpSpPr>
        <p:cxnSp>
          <p:nvCxnSpPr>
            <p:cNvPr id="21513" name="AutoShape 6"/>
            <p:cNvCxnSpPr>
              <a:cxnSpLocks noChangeShapeType="1"/>
            </p:cNvCxnSpPr>
            <p:nvPr/>
          </p:nvCxnSpPr>
          <p:spPr bwMode="auto">
            <a:xfrm flipH="1" flipV="1">
              <a:off x="4359" y="6879"/>
              <a:ext cx="102" cy="1819"/>
            </a:xfrm>
            <a:prstGeom prst="straightConnector1">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21514" name="AutoShape 5"/>
            <p:cNvSpPr>
              <a:spLocks/>
            </p:cNvSpPr>
            <p:nvPr/>
          </p:nvSpPr>
          <p:spPr bwMode="auto">
            <a:xfrm>
              <a:off x="3218" y="5964"/>
              <a:ext cx="4340" cy="915"/>
            </a:xfrm>
            <a:prstGeom prst="accentBorderCallout1">
              <a:avLst>
                <a:gd name="adj1" fmla="val 19671"/>
                <a:gd name="adj2" fmla="val 102764"/>
                <a:gd name="adj3" fmla="val 203278"/>
                <a:gd name="adj4" fmla="val 118375"/>
              </a:avLst>
            </a:prstGeom>
            <a:solidFill>
              <a:srgbClr val="FFFFFF"/>
            </a:solidFill>
            <a:ln w="38100">
              <a:solidFill>
                <a:srgbClr val="FF0000"/>
              </a:solidFill>
              <a:miter lim="800000"/>
              <a:headEnd type="triangle" w="lg" len="lg"/>
              <a:tailEnd/>
            </a:ln>
          </p:spPr>
          <p:txBody>
            <a:bodyPr/>
            <a:lstStyle/>
            <a:p>
              <a:pPr eaLnBrk="0" hangingPunct="0"/>
              <a:r>
                <a:rPr lang="zh-TW" altLang="zh-TW" sz="1600" dirty="0">
                  <a:solidFill>
                    <a:srgbClr val="FF0000"/>
                  </a:solidFill>
                  <a:latin typeface="Times New Roman" pitchFamily="18" charset="0"/>
                  <a:cs typeface="Times New Roman" pitchFamily="18" charset="0"/>
                </a:rPr>
                <a:t>以電湯匙加熱之玻璃油浴槽</a:t>
              </a:r>
              <a:endParaRPr lang="zh-TW" altLang="zh-TW" dirty="0">
                <a:cs typeface="Times New Roman" pitchFamily="18" charset="0"/>
              </a:endParaRPr>
            </a:p>
          </p:txBody>
        </p:sp>
        <p:sp>
          <p:nvSpPr>
            <p:cNvPr id="21515" name="Oval 4"/>
            <p:cNvSpPr>
              <a:spLocks noChangeArrowheads="1"/>
            </p:cNvSpPr>
            <p:nvPr/>
          </p:nvSpPr>
          <p:spPr bwMode="auto">
            <a:xfrm>
              <a:off x="8193" y="7652"/>
              <a:ext cx="928" cy="114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516" name="Oval 3"/>
            <p:cNvSpPr>
              <a:spLocks noChangeArrowheads="1"/>
            </p:cNvSpPr>
            <p:nvPr/>
          </p:nvSpPr>
          <p:spPr bwMode="auto">
            <a:xfrm>
              <a:off x="3958" y="8698"/>
              <a:ext cx="928" cy="114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21511"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TW" altLang="en-US"/>
          </a:p>
        </p:txBody>
      </p:sp>
      <p:sp>
        <p:nvSpPr>
          <p:cNvPr id="21512" name="Rectangle 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TW" altLang="en-US"/>
          </a:p>
        </p:txBody>
      </p:sp>
    </p:spTree>
    <p:extLst>
      <p:ext uri="{BB962C8B-B14F-4D97-AF65-F5344CB8AC3E}">
        <p14:creationId xmlns:p14="http://schemas.microsoft.com/office/powerpoint/2010/main" val="701420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57200" y="274638"/>
            <a:ext cx="8229600" cy="922337"/>
          </a:xfrm>
        </p:spPr>
        <p:txBody>
          <a:bodyPr/>
          <a:lstStyle/>
          <a:p>
            <a:r>
              <a:rPr lang="zh-TW" altLang="zh-TW" smtClean="0">
                <a:solidFill>
                  <a:srgbClr val="FF0000"/>
                </a:solidFill>
              </a:rPr>
              <a:t>中興大學化學館傳出氣爆</a:t>
            </a:r>
            <a:endParaRPr lang="zh-TW" altLang="en-US" smtClean="0">
              <a:solidFill>
                <a:srgbClr val="FF0000"/>
              </a:solidFill>
            </a:endParaRPr>
          </a:p>
        </p:txBody>
      </p:sp>
      <p:sp>
        <p:nvSpPr>
          <p:cNvPr id="22531" name="文字版面配置區 2"/>
          <p:cNvSpPr>
            <a:spLocks noGrp="1"/>
          </p:cNvSpPr>
          <p:nvPr>
            <p:ph type="body" idx="1"/>
          </p:nvPr>
        </p:nvSpPr>
        <p:spPr/>
        <p:txBody>
          <a:bodyPr/>
          <a:lstStyle/>
          <a:p>
            <a:endParaRPr lang="zh-TW" altLang="en-US" smtClean="0"/>
          </a:p>
        </p:txBody>
      </p:sp>
      <p:sp>
        <p:nvSpPr>
          <p:cNvPr id="22532" name="內容版面配置區 3"/>
          <p:cNvSpPr>
            <a:spLocks noGrp="1"/>
          </p:cNvSpPr>
          <p:nvPr>
            <p:ph sz="half" idx="2"/>
          </p:nvPr>
        </p:nvSpPr>
        <p:spPr/>
        <p:txBody>
          <a:bodyPr/>
          <a:lstStyle/>
          <a:p>
            <a:endParaRPr lang="zh-TW" altLang="en-US" smtClean="0"/>
          </a:p>
        </p:txBody>
      </p:sp>
      <p:sp>
        <p:nvSpPr>
          <p:cNvPr id="22533" name="文字版面配置區 4"/>
          <p:cNvSpPr>
            <a:spLocks noGrp="1"/>
          </p:cNvSpPr>
          <p:nvPr>
            <p:ph type="body" sz="quarter" idx="3"/>
          </p:nvPr>
        </p:nvSpPr>
        <p:spPr/>
        <p:txBody>
          <a:bodyPr/>
          <a:lstStyle/>
          <a:p>
            <a:r>
              <a:rPr lang="en-US" altLang="zh-TW" smtClean="0"/>
              <a:t>2015</a:t>
            </a:r>
            <a:r>
              <a:rPr lang="zh-TW" altLang="zh-TW" smtClean="0"/>
              <a:t>年</a:t>
            </a:r>
            <a:r>
              <a:rPr lang="en-US" altLang="zh-TW" smtClean="0"/>
              <a:t>04</a:t>
            </a:r>
            <a:r>
              <a:rPr lang="zh-TW" altLang="zh-TW" smtClean="0"/>
              <a:t>月</a:t>
            </a:r>
            <a:r>
              <a:rPr lang="en-US" altLang="zh-TW" smtClean="0"/>
              <a:t>30</a:t>
            </a:r>
            <a:r>
              <a:rPr lang="zh-TW" altLang="zh-TW" smtClean="0"/>
              <a:t>日</a:t>
            </a:r>
            <a:r>
              <a:rPr lang="en-US" altLang="zh-TW" smtClean="0"/>
              <a:t>13:02 </a:t>
            </a:r>
            <a:endParaRPr lang="zh-TW" altLang="zh-TW" smtClean="0"/>
          </a:p>
          <a:p>
            <a:endParaRPr lang="zh-TW" altLang="en-US" smtClean="0"/>
          </a:p>
        </p:txBody>
      </p:sp>
      <p:sp>
        <p:nvSpPr>
          <p:cNvPr id="22534" name="內容版面配置區 5"/>
          <p:cNvSpPr>
            <a:spLocks noGrp="1"/>
          </p:cNvSpPr>
          <p:nvPr>
            <p:ph sz="quarter" idx="4"/>
          </p:nvPr>
        </p:nvSpPr>
        <p:spPr>
          <a:xfrm>
            <a:off x="4211638" y="1747838"/>
            <a:ext cx="4608512" cy="4281487"/>
          </a:xfrm>
        </p:spPr>
        <p:txBody>
          <a:bodyPr>
            <a:normAutofit/>
          </a:bodyPr>
          <a:lstStyle/>
          <a:p>
            <a:r>
              <a:rPr lang="en-US" altLang="zh-TW" sz="1800" smtClean="0"/>
              <a:t>12</a:t>
            </a:r>
            <a:r>
              <a:rPr lang="zh-TW" altLang="zh-TW" sz="1800" smtClean="0"/>
              <a:t>點</a:t>
            </a:r>
            <a:r>
              <a:rPr lang="en-US" altLang="zh-TW" sz="1800" smtClean="0"/>
              <a:t>45</a:t>
            </a:r>
            <a:r>
              <a:rPr lang="zh-TW" altLang="zh-TW" sz="1800" smtClean="0"/>
              <a:t>分，中興大學化學館傳出氣爆事件，該校化學系二樓儀器室突然發出巨大爆炸聲響，震破幾扇窗戶玻璃，隔間圍牆都變形了。校方向消防局報案時稱，是化學實驗室瓦斯鋼瓶暖機時氣爆，當時儀器室內沒有人，也無人傷亡，但另一個實驗室的氫氣有開啟，教室內有乙炔鋼瓶，裡面易燃性氣體都是獨立鋼瓶，並非統一管路，暫時沒有安全疑慮，警消警戒中。</a:t>
            </a:r>
            <a:r>
              <a:rPr lang="en-US" altLang="zh-TW" sz="1800" smtClean="0"/>
              <a:t/>
            </a:r>
            <a:br>
              <a:rPr lang="en-US" altLang="zh-TW" sz="1800" smtClean="0"/>
            </a:br>
            <a:r>
              <a:rPr lang="en-US" altLang="zh-TW" sz="1800" smtClean="0"/>
              <a:t/>
            </a:r>
            <a:br>
              <a:rPr lang="en-US" altLang="zh-TW" sz="1800" smtClean="0"/>
            </a:br>
            <a:r>
              <a:rPr lang="zh-TW" altLang="zh-TW" sz="1800" smtClean="0"/>
              <a:t>理學院院長李茂榮表示，助教中午進入實驗室，為下午上課要用、測試飲料鈉含量的火焰光度計暖機，離開後不久實驗室就炸了，爆炸威力之強烈，連冷氣機都從高處墜落地面。</a:t>
            </a:r>
            <a:endParaRPr lang="zh-TW" altLang="en-US" sz="1800" smtClean="0"/>
          </a:p>
        </p:txBody>
      </p:sp>
      <p:pic>
        <p:nvPicPr>
          <p:cNvPr id="22535" name="圖片 9" descr="http://twimg.edgesuite.net/images/ReNews/20150430/420_726c79f54edaac6d431c1ef7a6ff5a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76700"/>
            <a:ext cx="38163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圖片 5" descr="http://twimg.edgesuite.net/images/ReNews/20150430/420_8543e7195ac35519d93d319dd1912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96975"/>
            <a:ext cx="38163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179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2"/>
          <p:cNvSpPr>
            <a:spLocks noGrp="1"/>
          </p:cNvSpPr>
          <p:nvPr>
            <p:ph type="title"/>
          </p:nvPr>
        </p:nvSpPr>
        <p:spPr/>
        <p:txBody>
          <a:bodyPr/>
          <a:lstStyle/>
          <a:p>
            <a:r>
              <a:rPr lang="zh-TW" altLang="zh-TW" smtClean="0"/>
              <a:t>大安高工</a:t>
            </a:r>
            <a:r>
              <a:rPr lang="zh-TW" altLang="en-US" smtClean="0"/>
              <a:t>災害</a:t>
            </a:r>
          </a:p>
        </p:txBody>
      </p:sp>
      <p:sp>
        <p:nvSpPr>
          <p:cNvPr id="23555" name="內容版面配置區 3"/>
          <p:cNvSpPr>
            <a:spLocks noGrp="1"/>
          </p:cNvSpPr>
          <p:nvPr>
            <p:ph sz="half" idx="1"/>
          </p:nvPr>
        </p:nvSpPr>
        <p:spPr>
          <a:xfrm>
            <a:off x="457200" y="1600200"/>
            <a:ext cx="4038600" cy="1757363"/>
          </a:xfrm>
        </p:spPr>
        <p:txBody>
          <a:bodyPr/>
          <a:lstStyle/>
          <a:p>
            <a:r>
              <a:rPr lang="zh-TW" altLang="zh-TW" sz="2400" b="1" dirty="0" smtClean="0">
                <a:solidFill>
                  <a:srgbClr val="FF0000"/>
                </a:solidFill>
              </a:rPr>
              <a:t>該校圖文傳播科</a:t>
            </a:r>
            <a:r>
              <a:rPr lang="en-US" altLang="zh-TW" sz="2400" b="1" dirty="0" smtClean="0">
                <a:solidFill>
                  <a:srgbClr val="FF0000"/>
                </a:solidFill>
              </a:rPr>
              <a:t>1</a:t>
            </a:r>
            <a:r>
              <a:rPr lang="zh-TW" altLang="zh-TW" sz="2400" b="1" dirty="0" smtClean="0">
                <a:solidFill>
                  <a:srgbClr val="FF0000"/>
                </a:solidFill>
              </a:rPr>
              <a:t>年級學生李怡然操作燙金機頭髮連皮被皮帶捲入，送國泰醫院救治</a:t>
            </a:r>
            <a:r>
              <a:rPr lang="zh-TW" altLang="zh-TW" dirty="0" smtClean="0"/>
              <a:t>。</a:t>
            </a:r>
            <a:endParaRPr lang="zh-TW" altLang="en-US" dirty="0" smtClean="0"/>
          </a:p>
        </p:txBody>
      </p:sp>
      <p:sp>
        <p:nvSpPr>
          <p:cNvPr id="23556" name="內容版面配置區 4"/>
          <p:cNvSpPr>
            <a:spLocks noGrp="1"/>
          </p:cNvSpPr>
          <p:nvPr>
            <p:ph sz="half" idx="2"/>
          </p:nvPr>
        </p:nvSpPr>
        <p:spPr/>
        <p:txBody>
          <a:bodyPr/>
          <a:lstStyle/>
          <a:p>
            <a:endParaRPr lang="zh-TW" altLang="en-US" smtClean="0"/>
          </a:p>
        </p:txBody>
      </p:sp>
      <p:sp>
        <p:nvSpPr>
          <p:cNvPr id="2" name="投影片編號版面配置區 1"/>
          <p:cNvSpPr>
            <a:spLocks noGrp="1"/>
          </p:cNvSpPr>
          <p:nvPr>
            <p:ph type="sldNum" sz="quarter" idx="12"/>
          </p:nvPr>
        </p:nvSpPr>
        <p:spPr/>
        <p:txBody>
          <a:bodyPr/>
          <a:lstStyle/>
          <a:p>
            <a:pPr>
              <a:defRPr/>
            </a:pPr>
            <a:fld id="{27CB9179-4B5F-4078-B865-7110DD948520}" type="slidenum">
              <a:rPr lang="zh-TW" altLang="en-US" smtClean="0"/>
              <a:pPr>
                <a:defRPr/>
              </a:pPr>
              <a:t>13</a:t>
            </a:fld>
            <a:endParaRPr lang="en-US" altLang="zh-TW"/>
          </a:p>
        </p:txBody>
      </p:sp>
      <p:pic>
        <p:nvPicPr>
          <p:cNvPr id="23558" name="Picture 2" descr="\\Data\勞動檢查知識庫\科室核心業務\職業衛生科\勞動檢查資料\職業災害\災害\非重大災害\104年\1040529大安高工圖文傳播科學生遭燙金機掀頭皮\大安高工災害\P10205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09925"/>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descr="\\Data\勞動檢查知識庫\科室核心業務\職業衛生科\勞動檢查資料\職業災害\災害\非重大災害\104年\1040529大安高工圖文傳播科學生遭燙金機掀頭皮\大安高工災害\P10205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12875"/>
            <a:ext cx="3898900" cy="489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0887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pic>
        <p:nvPicPr>
          <p:cNvPr id="5" name="Picture 1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568952" cy="6218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773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內容版面配置區 2" descr="Rectangle: Click to edit Master text styles&#10;Second level&#10;Third level&#10;Fourth level&#10;Fifth level"/>
          <p:cNvSpPr>
            <a:spLocks noGrp="1"/>
          </p:cNvSpPr>
          <p:nvPr>
            <p:ph sz="half" idx="1"/>
          </p:nvPr>
        </p:nvSpPr>
        <p:spPr/>
        <p:txBody>
          <a:bodyPr/>
          <a:lstStyle/>
          <a:p>
            <a:endParaRPr lang="zh-TW" altLang="en-US" smtClean="0"/>
          </a:p>
        </p:txBody>
      </p:sp>
      <p:sp>
        <p:nvSpPr>
          <p:cNvPr id="24580" name="內容版面配置區 3" descr="Rectangle: Click to edit Master text styles&#10;Second level&#10;Third level&#10;Fourth level&#10;Fifth level"/>
          <p:cNvSpPr>
            <a:spLocks noGrp="1"/>
          </p:cNvSpPr>
          <p:nvPr>
            <p:ph sz="half" idx="2"/>
          </p:nvPr>
        </p:nvSpPr>
        <p:spPr>
          <a:xfrm>
            <a:off x="4787900" y="20140"/>
            <a:ext cx="3810000" cy="2447925"/>
          </a:xfrm>
        </p:spPr>
        <p:txBody>
          <a:bodyPr/>
          <a:lstStyle/>
          <a:p>
            <a:r>
              <a:rPr lang="en-US" altLang="zh-TW" dirty="0" smtClean="0"/>
              <a:t>2014</a:t>
            </a:r>
            <a:r>
              <a:rPr lang="zh-TW" altLang="zh-TW" dirty="0" smtClean="0"/>
              <a:t>年</a:t>
            </a:r>
            <a:r>
              <a:rPr lang="en-US" altLang="zh-TW" dirty="0" smtClean="0"/>
              <a:t>07</a:t>
            </a:r>
            <a:r>
              <a:rPr lang="zh-TW" altLang="zh-TW" dirty="0" smtClean="0"/>
              <a:t>月</a:t>
            </a:r>
            <a:r>
              <a:rPr lang="en-US" altLang="zh-TW" dirty="0" smtClean="0"/>
              <a:t>13</a:t>
            </a:r>
            <a:r>
              <a:rPr lang="zh-TW" altLang="zh-TW" dirty="0" smtClean="0"/>
              <a:t>日</a:t>
            </a:r>
            <a:r>
              <a:rPr lang="en-US" altLang="zh-TW" dirty="0" smtClean="0"/>
              <a:t>14:32 </a:t>
            </a:r>
            <a:endParaRPr lang="zh-TW" altLang="zh-TW" dirty="0" smtClean="0"/>
          </a:p>
          <a:p>
            <a:r>
              <a:rPr lang="zh-TW" altLang="zh-TW" dirty="0" smtClean="0"/>
              <a:t>臺灣科科技大學工程二館</a:t>
            </a:r>
            <a:r>
              <a:rPr lang="en-US" altLang="zh-TW" dirty="0" smtClean="0"/>
              <a:t>702</a:t>
            </a:r>
            <a:r>
              <a:rPr lang="zh-TW" altLang="zh-TW" dirty="0" smtClean="0"/>
              <a:t>化學實驗竄出火舌濃煙</a:t>
            </a:r>
            <a:endParaRPr lang="zh-TW" altLang="en-US" dirty="0" smtClean="0"/>
          </a:p>
        </p:txBody>
      </p:sp>
      <p:pic>
        <p:nvPicPr>
          <p:cNvPr id="24581" name="Picture 2" descr="420_0a5ba9b9f8553e95204931b7ddb0e4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8913"/>
            <a:ext cx="43211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420_f1f26431414867ed2d6f61ac1acfe2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97200"/>
            <a:ext cx="4321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J:\DCIM\102_PANA\P10203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708275"/>
            <a:ext cx="37449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4" name="Group 7"/>
          <p:cNvGrpSpPr>
            <a:grpSpLocks/>
          </p:cNvGrpSpPr>
          <p:nvPr/>
        </p:nvGrpSpPr>
        <p:grpSpPr bwMode="auto">
          <a:xfrm>
            <a:off x="6156325" y="3695700"/>
            <a:ext cx="1624013" cy="1979613"/>
            <a:chOff x="385" y="663"/>
            <a:chExt cx="1338" cy="998"/>
          </a:xfrm>
        </p:grpSpPr>
        <p:sp>
          <p:nvSpPr>
            <p:cNvPr id="24585" name="AutoShape 3"/>
            <p:cNvSpPr>
              <a:spLocks noChangeArrowheads="1"/>
            </p:cNvSpPr>
            <p:nvPr/>
          </p:nvSpPr>
          <p:spPr bwMode="auto">
            <a:xfrm>
              <a:off x="385" y="663"/>
              <a:ext cx="1338" cy="998"/>
            </a:xfrm>
            <a:prstGeom prst="irregularSeal1">
              <a:avLst/>
            </a:prstGeom>
            <a:gradFill rotWithShape="1">
              <a:gsLst>
                <a:gs pos="0">
                  <a:srgbClr val="FFFFFF"/>
                </a:gs>
                <a:gs pos="100000">
                  <a:srgbClr val="FF9900"/>
                </a:gs>
              </a:gsLst>
              <a:path path="shape">
                <a:fillToRect l="50000" t="50000" r="50000" b="50000"/>
              </a:path>
            </a:gradFill>
            <a:ln w="9525">
              <a:solidFill>
                <a:schemeClr val="tx1"/>
              </a:solidFill>
              <a:miter lim="800000"/>
              <a:headEnd/>
              <a:tailEnd/>
            </a:ln>
          </p:spPr>
          <p:txBody>
            <a:bodyPr wrap="none" anchor="ctr"/>
            <a:lstStyle/>
            <a:p>
              <a:endParaRPr lang="zh-TW" altLang="en-US"/>
            </a:p>
          </p:txBody>
        </p:sp>
        <p:sp>
          <p:nvSpPr>
            <p:cNvPr id="24586" name="Text Box 4"/>
            <p:cNvSpPr txBox="1">
              <a:spLocks noChangeArrowheads="1"/>
            </p:cNvSpPr>
            <p:nvPr/>
          </p:nvSpPr>
          <p:spPr bwMode="auto">
            <a:xfrm>
              <a:off x="748" y="981"/>
              <a:ext cx="59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b="1">
                  <a:solidFill>
                    <a:srgbClr val="FF0000"/>
                  </a:solidFill>
                  <a:latin typeface="標楷體" pitchFamily="65" charset="-120"/>
                  <a:ea typeface="標楷體" pitchFamily="65" charset="-120"/>
                </a:rPr>
                <a:t>不定時炸彈</a:t>
              </a:r>
            </a:p>
          </p:txBody>
        </p:sp>
      </p:grpSp>
    </p:spTree>
    <p:extLst>
      <p:ext uri="{BB962C8B-B14F-4D97-AF65-F5344CB8AC3E}">
        <p14:creationId xmlns:p14="http://schemas.microsoft.com/office/powerpoint/2010/main" val="231218881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601663" y="116632"/>
            <a:ext cx="8229600" cy="1143000"/>
          </a:xfrm>
        </p:spPr>
        <p:txBody>
          <a:bodyPr/>
          <a:lstStyle/>
          <a:p>
            <a:pPr eaLnBrk="1" hangingPunct="1"/>
            <a:r>
              <a:rPr lang="en-US" altLang="zh-TW" dirty="0" smtClean="0"/>
              <a:t>991211</a:t>
            </a:r>
            <a:r>
              <a:rPr lang="zh-TW" altLang="en-US" dirty="0" smtClean="0"/>
              <a:t>台大化學系酸鹼中和爆炸</a:t>
            </a:r>
          </a:p>
        </p:txBody>
      </p:sp>
      <p:sp>
        <p:nvSpPr>
          <p:cNvPr id="3" name="內容版面配置區 2"/>
          <p:cNvSpPr>
            <a:spLocks noGrp="1"/>
          </p:cNvSpPr>
          <p:nvPr>
            <p:ph sz="half" idx="1"/>
          </p:nvPr>
        </p:nvSpPr>
        <p:spPr/>
        <p:txBody>
          <a:bodyPr rtlCol="0">
            <a:normAutofit fontScale="92500" lnSpcReduction="10000"/>
          </a:bodyPr>
          <a:lstStyle/>
          <a:p>
            <a:pPr eaLnBrk="1" fontAlgn="auto" hangingPunct="1">
              <a:spcAft>
                <a:spcPts val="0"/>
              </a:spcAft>
              <a:defRPr/>
            </a:pPr>
            <a:r>
              <a:rPr lang="en-US" altLang="zh-TW" dirty="0" smtClean="0"/>
              <a:t>12</a:t>
            </a:r>
            <a:r>
              <a:rPr lang="zh-TW" altLang="zh-TW" dirty="0" smtClean="0"/>
              <a:t>月</a:t>
            </a:r>
            <a:r>
              <a:rPr lang="en-US" altLang="zh-TW" dirty="0" smtClean="0"/>
              <a:t>11</a:t>
            </a:r>
            <a:r>
              <a:rPr lang="zh-TW" altLang="zh-TW" dirty="0" smtClean="0"/>
              <a:t>日下午</a:t>
            </a:r>
            <a:r>
              <a:rPr lang="en-US" altLang="zh-TW" dirty="0" smtClean="0"/>
              <a:t>4</a:t>
            </a:r>
            <a:r>
              <a:rPr lang="zh-TW" altLang="zh-TW" dirty="0" smtClean="0"/>
              <a:t>時</a:t>
            </a:r>
            <a:r>
              <a:rPr lang="en-US" altLang="zh-TW" dirty="0" smtClean="0"/>
              <a:t>30</a:t>
            </a:r>
            <a:r>
              <a:rPr lang="zh-TW" altLang="zh-TW" dirty="0" smtClean="0"/>
              <a:t>分，蔡</a:t>
            </a:r>
            <a:r>
              <a:rPr lang="zh-TW" altLang="en-US" dirty="0">
                <a:latin typeface="新細明體"/>
                <a:ea typeface="新細明體"/>
              </a:rPr>
              <a:t>〇〇</a:t>
            </a:r>
            <a:r>
              <a:rPr lang="zh-TW" altLang="zh-TW" dirty="0" smtClean="0"/>
              <a:t>在抽氣櫃從事酸液（酸液量約盛桶之三分之一高度</a:t>
            </a:r>
            <a:r>
              <a:rPr lang="en-US" altLang="zh-TW" dirty="0" smtClean="0"/>
              <a:t>)</a:t>
            </a:r>
            <a:r>
              <a:rPr lang="zh-TW" altLang="zh-TW" dirty="0" smtClean="0"/>
              <a:t>中和時，可能連續投入過量之粉狀鹼，造成激烈反應，產生之壓力瞬間將盛桶炸裂，廢液立即噴出，雖蔡</a:t>
            </a:r>
            <a:r>
              <a:rPr lang="zh-TW" altLang="en-US" dirty="0" smtClean="0">
                <a:latin typeface="新細明體"/>
                <a:ea typeface="新細明體"/>
              </a:rPr>
              <a:t>〇〇</a:t>
            </a:r>
            <a:r>
              <a:rPr lang="zh-TW" altLang="zh-TW" dirty="0" smtClean="0"/>
              <a:t>戴有眼鏡，但眼睛及手臂仍被灼傷。惟因爆裂威力太大，當時黃</a:t>
            </a:r>
            <a:r>
              <a:rPr lang="zh-TW" altLang="en-US" dirty="0">
                <a:latin typeface="新細明體"/>
                <a:ea typeface="新細明體"/>
              </a:rPr>
              <a:t>〇〇</a:t>
            </a:r>
            <a:r>
              <a:rPr lang="zh-TW" altLang="zh-TW" dirty="0" smtClean="0"/>
              <a:t>要走出實驗室時也被波及，致雙眼受到嚴重灼傷。</a:t>
            </a:r>
          </a:p>
          <a:p>
            <a:pPr eaLnBrk="1" fontAlgn="auto" hangingPunct="1">
              <a:spcAft>
                <a:spcPts val="0"/>
              </a:spcAft>
              <a:defRPr/>
            </a:pPr>
            <a:endParaRPr lang="zh-TW" altLang="en-US" dirty="0" smtClean="0"/>
          </a:p>
        </p:txBody>
      </p:sp>
      <p:sp>
        <p:nvSpPr>
          <p:cNvPr id="5" name="內容版面配置區 4"/>
          <p:cNvSpPr>
            <a:spLocks noGrp="1"/>
          </p:cNvSpPr>
          <p:nvPr>
            <p:ph sz="half" idx="2"/>
          </p:nvPr>
        </p:nvSpPr>
        <p:spPr/>
        <p:txBody>
          <a:bodyPr rtlCol="0">
            <a:normAutofit fontScale="92500" lnSpcReduction="10000"/>
          </a:bodyPr>
          <a:lstStyle/>
          <a:p>
            <a:pPr eaLnBrk="1" fontAlgn="auto" hangingPunct="1">
              <a:spcAft>
                <a:spcPts val="0"/>
              </a:spcAft>
              <a:defRPr/>
            </a:pPr>
            <a:endParaRPr lang="zh-TW" altLang="en-US" smtClean="0"/>
          </a:p>
        </p:txBody>
      </p:sp>
      <p:pic>
        <p:nvPicPr>
          <p:cNvPr id="25605" name="圖片 3"/>
          <p:cNvPicPr>
            <a:picLocks noChangeAspect="1" noChangeArrowheads="1"/>
          </p:cNvPicPr>
          <p:nvPr/>
        </p:nvPicPr>
        <p:blipFill>
          <a:blip r:embed="rId2">
            <a:extLst>
              <a:ext uri="{28A0092B-C50C-407E-A947-70E740481C1C}">
                <a14:useLocalDpi xmlns:a14="http://schemas.microsoft.com/office/drawing/2010/main" val="0"/>
              </a:ext>
            </a:extLst>
          </a:blip>
          <a:srcRect l="32001" t="25172" r="35698" b="14986"/>
          <a:stretch>
            <a:fillRect/>
          </a:stretch>
        </p:blipFill>
        <p:spPr bwMode="auto">
          <a:xfrm>
            <a:off x="4716463" y="1989138"/>
            <a:ext cx="3959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p:cNvSpPr>
            <a:spLocks noChangeArrowheads="1"/>
          </p:cNvSpPr>
          <p:nvPr/>
        </p:nvSpPr>
        <p:spPr bwMode="auto">
          <a:xfrm>
            <a:off x="3995738" y="3933825"/>
            <a:ext cx="2089150" cy="863600"/>
          </a:xfrm>
          <a:prstGeom prst="roundRect">
            <a:avLst>
              <a:gd name="adj" fmla="val 16667"/>
            </a:avLst>
          </a:prstGeom>
          <a:solidFill>
            <a:srgbClr val="CCFFCC"/>
          </a:solidFill>
          <a:ln w="12700" cap="sq">
            <a:solidFill>
              <a:schemeClr val="tx1"/>
            </a:solidFill>
            <a:round/>
            <a:headEnd type="none" w="sm" len="sm"/>
            <a:tailEnd type="none" w="sm" len="sm"/>
          </a:ln>
          <a:effectLst>
            <a:outerShdw dist="107763" dir="18900000" algn="ctr" rotWithShape="0">
              <a:schemeClr val="bg2">
                <a:alpha val="50000"/>
              </a:schemeClr>
            </a:outerShdw>
          </a:effectLst>
        </p:spPr>
        <p:txBody>
          <a:bodyPr wrap="none" anchor="ctr"/>
          <a:lstStyle/>
          <a:p>
            <a:pPr algn="ctr" fontAlgn="auto">
              <a:spcBef>
                <a:spcPts val="0"/>
              </a:spcBef>
              <a:spcAft>
                <a:spcPts val="0"/>
              </a:spcAft>
              <a:defRPr/>
            </a:pPr>
            <a:r>
              <a:rPr kumimoji="0" lang="zh-TW" altLang="en-US" b="1" dirty="0">
                <a:solidFill>
                  <a:srgbClr val="FF0000"/>
                </a:solidFill>
                <a:latin typeface="+mn-lt"/>
                <a:ea typeface="+mn-ea"/>
              </a:rPr>
              <a:t>防禦傷害之眼鏡</a:t>
            </a:r>
            <a:endParaRPr kumimoji="0" lang="en-US" altLang="zh-TW" b="1" dirty="0">
              <a:solidFill>
                <a:srgbClr val="FF0000"/>
              </a:solidFill>
              <a:latin typeface="+mn-lt"/>
              <a:ea typeface="+mn-ea"/>
            </a:endParaRPr>
          </a:p>
          <a:p>
            <a:pPr algn="ctr" fontAlgn="auto">
              <a:spcBef>
                <a:spcPts val="0"/>
              </a:spcBef>
              <a:spcAft>
                <a:spcPts val="0"/>
              </a:spcAft>
              <a:defRPr/>
            </a:pPr>
            <a:r>
              <a:rPr kumimoji="0" lang="zh-TW" altLang="en-US" b="1" dirty="0">
                <a:solidFill>
                  <a:srgbClr val="7030A0"/>
                </a:solidFill>
                <a:latin typeface="+mn-lt"/>
                <a:ea typeface="+mn-ea"/>
              </a:rPr>
              <a:t> 重要</a:t>
            </a:r>
          </a:p>
        </p:txBody>
      </p:sp>
      <p:pic>
        <p:nvPicPr>
          <p:cNvPr id="25607"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5472041"/>
            <a:ext cx="2483768" cy="1388495"/>
          </a:xfrm>
          <a:prstGeom prst="rect">
            <a:avLst/>
          </a:prstGeom>
          <a:ln/>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603820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590550" y="1546225"/>
            <a:ext cx="77041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6575" indent="-363538" defTabSz="912813">
              <a:spcBef>
                <a:spcPct val="20000"/>
              </a:spcBef>
              <a:buClr>
                <a:srgbClr val="0000FF"/>
              </a:buClr>
              <a:buSzPct val="120000"/>
              <a:buFont typeface="Wingdings" pitchFamily="2" charset="2"/>
              <a:buChar char="q"/>
            </a:pPr>
            <a:r>
              <a:rPr lang="zh-TW" altLang="en-US" sz="2800" b="1">
                <a:solidFill>
                  <a:srgbClr val="009900"/>
                </a:solidFill>
              </a:rPr>
              <a:t>腐蝕、灼傷 </a:t>
            </a:r>
          </a:p>
          <a:p>
            <a:pPr marL="909638" lvl="1" indent="-279400" algn="just" defTabSz="912813">
              <a:buClr>
                <a:srgbClr val="0000FF"/>
              </a:buClr>
              <a:buFont typeface="Wingdings" pitchFamily="2" charset="2"/>
              <a:buChar char="Ø"/>
            </a:pPr>
            <a:r>
              <a:rPr lang="zh-TW" altLang="en-US" sz="2800" b="1">
                <a:solidFill>
                  <a:srgbClr val="0000FF"/>
                </a:solidFill>
              </a:rPr>
              <a:t>接觸硫酸、硝酸、強鹼等，造成組織蛋白變性、脫水、皂化等變化</a:t>
            </a:r>
            <a:endParaRPr lang="en-US" altLang="zh-TW" sz="2800" b="1">
              <a:solidFill>
                <a:srgbClr val="0000FF"/>
              </a:solidFill>
            </a:endParaRPr>
          </a:p>
          <a:p>
            <a:pPr marL="909638" lvl="1" indent="-279400" algn="just" defTabSz="912813">
              <a:buClr>
                <a:srgbClr val="0000FF"/>
              </a:buClr>
              <a:buFont typeface="Wingdings" pitchFamily="2" charset="2"/>
              <a:buChar char="Ø"/>
            </a:pPr>
            <a:r>
              <a:rPr lang="zh-TW" altLang="en-US" sz="2800" b="1">
                <a:solidFill>
                  <a:srgbClr val="0000FF"/>
                </a:solidFill>
              </a:rPr>
              <a:t>多發生於暴露的頭、頸、胸部等皮膚，常形成顏面及眼部的嚴重傷害</a:t>
            </a: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860800"/>
            <a:ext cx="36004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3573463"/>
            <a:ext cx="21066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半框架 6"/>
          <p:cNvSpPr/>
          <p:nvPr/>
        </p:nvSpPr>
        <p:spPr>
          <a:xfrm flipH="1" flipV="1">
            <a:off x="673100" y="1401763"/>
            <a:ext cx="215900" cy="215900"/>
          </a:xfrm>
          <a:prstGeom prst="halfFrame">
            <a:avLst>
              <a:gd name="adj1" fmla="val 8137"/>
              <a:gd name="adj2" fmla="val 75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3014" name="Rectangle 6"/>
          <p:cNvSpPr>
            <a:spLocks noChangeArrowheads="1"/>
          </p:cNvSpPr>
          <p:nvPr/>
        </p:nvSpPr>
        <p:spPr bwMode="auto">
          <a:xfrm>
            <a:off x="0" y="333375"/>
            <a:ext cx="9144000" cy="7699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kumimoji="0" lang="zh-TW" altLang="en-US" sz="4400" b="1">
                <a:solidFill>
                  <a:srgbClr val="0000FF"/>
                </a:solidFill>
                <a:ea typeface="標楷體" pitchFamily="65" charset="-120"/>
              </a:rPr>
              <a:t>接觸</a:t>
            </a:r>
            <a:r>
              <a:rPr kumimoji="0" lang="zh-TW" altLang="en-US" sz="4400" b="1">
                <a:solidFill>
                  <a:srgbClr val="FF0000"/>
                </a:solidFill>
                <a:ea typeface="標楷體" pitchFamily="65" charset="-120"/>
              </a:rPr>
              <a:t>化學品</a:t>
            </a:r>
            <a:r>
              <a:rPr kumimoji="0" lang="zh-TW" altLang="en-US" sz="4400" b="1">
                <a:solidFill>
                  <a:srgbClr val="0000FF"/>
                </a:solidFill>
                <a:ea typeface="標楷體" pitchFamily="65" charset="-120"/>
              </a:rPr>
              <a:t>引起的傷害</a:t>
            </a:r>
          </a:p>
        </p:txBody>
      </p:sp>
      <p:sp>
        <p:nvSpPr>
          <p:cNvPr id="9" name="投影片編號版面配置區 5"/>
          <p:cNvSpPr>
            <a:spLocks noGrp="1"/>
          </p:cNvSpPr>
          <p:nvPr>
            <p:ph type="sldNum" sz="quarter" idx="12"/>
          </p:nvPr>
        </p:nvSpPr>
        <p:spPr/>
        <p:txBody>
          <a:bodyPr/>
          <a:lstStyle/>
          <a:p>
            <a:pPr>
              <a:defRPr/>
            </a:pPr>
            <a:fld id="{4872FF78-D977-4B7E-8A35-07087994768E}" type="slidenum">
              <a:rPr lang="en-US" altLang="zh-TW"/>
              <a:pPr>
                <a:defRPr/>
              </a:pPr>
              <a:t>17</a:t>
            </a:fld>
            <a:endParaRPr lang="en-US" altLang="zh-TW" dirty="0"/>
          </a:p>
        </p:txBody>
      </p:sp>
    </p:spTree>
    <p:extLst>
      <p:ext uri="{BB962C8B-B14F-4D97-AF65-F5344CB8AC3E}">
        <p14:creationId xmlns:p14="http://schemas.microsoft.com/office/powerpoint/2010/main" val="753705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75" y="3789363"/>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半框架 5"/>
          <p:cNvSpPr/>
          <p:nvPr/>
        </p:nvSpPr>
        <p:spPr>
          <a:xfrm flipH="1" flipV="1">
            <a:off x="673100" y="1401763"/>
            <a:ext cx="215900" cy="215900"/>
          </a:xfrm>
          <a:prstGeom prst="halfFrame">
            <a:avLst>
              <a:gd name="adj1" fmla="val 8137"/>
              <a:gd name="adj2" fmla="val 75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4036" name="Rectangle 6"/>
          <p:cNvSpPr>
            <a:spLocks noChangeArrowheads="1"/>
          </p:cNvSpPr>
          <p:nvPr/>
        </p:nvSpPr>
        <p:spPr bwMode="auto">
          <a:xfrm>
            <a:off x="0" y="333375"/>
            <a:ext cx="9144000" cy="7699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kumimoji="0" lang="zh-TW" altLang="en-US" sz="4400" b="1">
                <a:solidFill>
                  <a:srgbClr val="0000FF"/>
                </a:solidFill>
                <a:ea typeface="標楷體" pitchFamily="65" charset="-120"/>
              </a:rPr>
              <a:t>接觸化學品引起的傷害</a:t>
            </a:r>
          </a:p>
        </p:txBody>
      </p:sp>
      <p:sp>
        <p:nvSpPr>
          <p:cNvPr id="8" name="半框架 7"/>
          <p:cNvSpPr/>
          <p:nvPr/>
        </p:nvSpPr>
        <p:spPr>
          <a:xfrm flipH="1" flipV="1">
            <a:off x="673100" y="1401763"/>
            <a:ext cx="215900" cy="215900"/>
          </a:xfrm>
          <a:prstGeom prst="halfFrame">
            <a:avLst>
              <a:gd name="adj1" fmla="val 8137"/>
              <a:gd name="adj2" fmla="val 75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4038" name="Rectangle 6"/>
          <p:cNvSpPr>
            <a:spLocks noChangeArrowheads="1"/>
          </p:cNvSpPr>
          <p:nvPr/>
        </p:nvSpPr>
        <p:spPr bwMode="auto">
          <a:xfrm>
            <a:off x="0" y="333375"/>
            <a:ext cx="9144000" cy="7699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kumimoji="0" lang="zh-TW" altLang="en-US" sz="4400" b="1">
                <a:solidFill>
                  <a:srgbClr val="0000FF"/>
                </a:solidFill>
                <a:ea typeface="標楷體" pitchFamily="65" charset="-120"/>
              </a:rPr>
              <a:t>接觸化學品引起的傷害</a:t>
            </a:r>
          </a:p>
        </p:txBody>
      </p:sp>
      <p:sp>
        <p:nvSpPr>
          <p:cNvPr id="44039" name="Rectangle 3"/>
          <p:cNvSpPr>
            <a:spLocks noChangeArrowheads="1"/>
          </p:cNvSpPr>
          <p:nvPr/>
        </p:nvSpPr>
        <p:spPr bwMode="auto">
          <a:xfrm>
            <a:off x="590550" y="1546225"/>
            <a:ext cx="77041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6575" lvl="1" indent="-363538" defTabSz="912813">
              <a:spcBef>
                <a:spcPct val="20000"/>
              </a:spcBef>
              <a:buClr>
                <a:srgbClr val="0000FF"/>
              </a:buClr>
              <a:buSzPct val="120000"/>
              <a:buFont typeface="Wingdings" pitchFamily="2" charset="2"/>
              <a:buChar char="q"/>
            </a:pPr>
            <a:r>
              <a:rPr lang="zh-TW" altLang="en-US" sz="2800" b="1">
                <a:solidFill>
                  <a:srgbClr val="FF0000"/>
                </a:solidFill>
              </a:rPr>
              <a:t>強鹼作用</a:t>
            </a:r>
            <a:r>
              <a:rPr lang="zh-TW" altLang="en-US" sz="2800" b="1">
                <a:solidFill>
                  <a:srgbClr val="009900"/>
                </a:solidFill>
              </a:rPr>
              <a:t> </a:t>
            </a:r>
          </a:p>
          <a:p>
            <a:pPr marL="536575" lvl="1" indent="-363538" algn="just" defTabSz="912813">
              <a:buClr>
                <a:srgbClr val="0000FF"/>
              </a:buClr>
              <a:buFont typeface="Wingdings" pitchFamily="2" charset="2"/>
              <a:buChar char="Ø"/>
            </a:pPr>
            <a:r>
              <a:rPr lang="zh-TW" altLang="en-US" sz="2800" b="1">
                <a:solidFill>
                  <a:srgbClr val="0000FF"/>
                </a:solidFill>
              </a:rPr>
              <a:t>強鹼使細胞組織液態化壞死</a:t>
            </a:r>
            <a:r>
              <a:rPr lang="en-US" altLang="zh-TW" sz="2800" b="1">
                <a:solidFill>
                  <a:srgbClr val="0000FF"/>
                </a:solidFill>
              </a:rPr>
              <a:t>(</a:t>
            </a:r>
            <a:r>
              <a:rPr lang="zh-TW" altLang="en-US" sz="2800" b="1">
                <a:solidFill>
                  <a:srgbClr val="0000FF"/>
                </a:solidFill>
              </a:rPr>
              <a:t>脂肪皂化、溶解</a:t>
            </a:r>
            <a:r>
              <a:rPr lang="en-US" altLang="zh-TW" sz="2800" b="1">
                <a:solidFill>
                  <a:srgbClr val="0000FF"/>
                </a:solidFill>
              </a:rPr>
              <a:t>)</a:t>
            </a:r>
            <a:r>
              <a:rPr lang="zh-TW" altLang="en-US" sz="2800" b="1">
                <a:solidFill>
                  <a:srgbClr val="0000FF"/>
                </a:solidFill>
              </a:rPr>
              <a:t>，使得鹼性物質得以繼續侵蝕，傷害程度會繼續擴大，可破壞血管、細胞、皮下組織，導致深層的組織破壞。</a:t>
            </a:r>
            <a:endParaRPr lang="en-US" altLang="zh-TW" sz="2800" b="1">
              <a:solidFill>
                <a:srgbClr val="0000FF"/>
              </a:solidFill>
            </a:endParaRPr>
          </a:p>
          <a:p>
            <a:pPr marL="536575" lvl="1" indent="-363538" algn="just" defTabSz="912813">
              <a:buClr>
                <a:srgbClr val="0000FF"/>
              </a:buClr>
              <a:buFont typeface="Wingdings" pitchFamily="2" charset="2"/>
              <a:buChar char="Ø"/>
            </a:pPr>
            <a:r>
              <a:rPr lang="zh-TW" altLang="en-US" sz="2800" b="1">
                <a:solidFill>
                  <a:srgbClr val="0000FF"/>
                </a:solidFill>
              </a:rPr>
              <a:t>接觸液鹼時，表面有</a:t>
            </a:r>
            <a:endParaRPr lang="en-US" altLang="zh-TW" sz="2800" b="1">
              <a:solidFill>
                <a:srgbClr val="0000FF"/>
              </a:solidFill>
            </a:endParaRPr>
          </a:p>
          <a:p>
            <a:pPr marL="536575" lvl="1" indent="-363538" algn="just" defTabSz="912813">
              <a:buClr>
                <a:srgbClr val="0000FF"/>
              </a:buClr>
            </a:pPr>
            <a:r>
              <a:rPr lang="en-US" altLang="zh-TW" sz="2800" b="1">
                <a:solidFill>
                  <a:srgbClr val="0000FF"/>
                </a:solidFill>
              </a:rPr>
              <a:t>   </a:t>
            </a:r>
            <a:r>
              <a:rPr lang="zh-TW" altLang="en-US" sz="2800" b="1">
                <a:solidFill>
                  <a:srgbClr val="0000FF"/>
                </a:solidFill>
              </a:rPr>
              <a:t>滑滑之觸感。</a:t>
            </a:r>
            <a:endParaRPr lang="en-US" altLang="zh-TW" sz="2800" b="1">
              <a:solidFill>
                <a:srgbClr val="0000FF"/>
              </a:solidFill>
            </a:endParaRPr>
          </a:p>
        </p:txBody>
      </p:sp>
      <p:sp>
        <p:nvSpPr>
          <p:cNvPr id="11" name="投影片編號版面配置區 5"/>
          <p:cNvSpPr>
            <a:spLocks noGrp="1"/>
          </p:cNvSpPr>
          <p:nvPr>
            <p:ph type="sldNum" sz="quarter" idx="12"/>
          </p:nvPr>
        </p:nvSpPr>
        <p:spPr/>
        <p:txBody>
          <a:bodyPr/>
          <a:lstStyle/>
          <a:p>
            <a:pPr>
              <a:defRPr/>
            </a:pPr>
            <a:fld id="{A83A06BC-4A92-4475-AF80-2EB7052F3F0A}" type="slidenum">
              <a:rPr lang="en-US" altLang="zh-TW"/>
              <a:pPr>
                <a:defRPr/>
              </a:pPr>
              <a:t>18</a:t>
            </a:fld>
            <a:endParaRPr lang="en-US" altLang="zh-TW" dirty="0"/>
          </a:p>
        </p:txBody>
      </p:sp>
    </p:spTree>
    <p:extLst>
      <p:ext uri="{BB962C8B-B14F-4D97-AF65-F5344CB8AC3E}">
        <p14:creationId xmlns:p14="http://schemas.microsoft.com/office/powerpoint/2010/main" val="3790725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12"/>
          </p:nvPr>
        </p:nvSpPr>
        <p:spPr/>
        <p:txBody>
          <a:bodyPr/>
          <a:lstStyle/>
          <a:p>
            <a:pPr>
              <a:defRPr/>
            </a:pPr>
            <a:fld id="{2974D6AC-8158-44F4-94D4-986DEC684989}" type="slidenum">
              <a:rPr lang="en-US" altLang="zh-TW"/>
              <a:pPr>
                <a:defRPr/>
              </a:pPr>
              <a:t>19</a:t>
            </a:fld>
            <a:endParaRPr lang="en-US" altLang="zh-TW"/>
          </a:p>
        </p:txBody>
      </p:sp>
      <p:sp>
        <p:nvSpPr>
          <p:cNvPr id="157699" name="Rectangle 2"/>
          <p:cNvSpPr>
            <a:spLocks noGrp="1" noChangeArrowheads="1"/>
          </p:cNvSpPr>
          <p:nvPr>
            <p:ph type="title"/>
          </p:nvPr>
        </p:nvSpPr>
        <p:spPr/>
        <p:txBody>
          <a:bodyPr/>
          <a:lstStyle/>
          <a:p>
            <a:pPr eaLnBrk="1" hangingPunct="1"/>
            <a:r>
              <a:rPr lang="zh-TW" altLang="en-US" smtClean="0"/>
              <a:t>其他安全設備</a:t>
            </a:r>
          </a:p>
        </p:txBody>
      </p:sp>
      <p:sp>
        <p:nvSpPr>
          <p:cNvPr id="157700" name="Rectangle 3"/>
          <p:cNvSpPr>
            <a:spLocks noGrp="1" noChangeArrowheads="1"/>
          </p:cNvSpPr>
          <p:nvPr>
            <p:ph type="body" sz="half" idx="1"/>
          </p:nvPr>
        </p:nvSpPr>
        <p:spPr>
          <a:xfrm>
            <a:off x="685800" y="1676400"/>
            <a:ext cx="3810000" cy="4419600"/>
          </a:xfrm>
        </p:spPr>
        <p:txBody>
          <a:bodyPr/>
          <a:lstStyle/>
          <a:p>
            <a:pPr eaLnBrk="1" hangingPunct="1"/>
            <a:r>
              <a:rPr lang="zh-TW" altLang="en-US" dirty="0" smtClean="0"/>
              <a:t>密閉式容器</a:t>
            </a:r>
          </a:p>
          <a:p>
            <a:pPr lvl="1" eaLnBrk="1" hangingPunct="1"/>
            <a:r>
              <a:rPr lang="zh-TW" altLang="en-US" dirty="0" smtClean="0"/>
              <a:t>如：安全離心器 </a:t>
            </a:r>
            <a:r>
              <a:rPr lang="en-US" altLang="zh-TW" dirty="0" smtClean="0"/>
              <a:t>(</a:t>
            </a:r>
            <a:r>
              <a:rPr lang="zh-TW" altLang="en-US" dirty="0" smtClean="0"/>
              <a:t>防止離心時氣霧的外洩</a:t>
            </a:r>
            <a:r>
              <a:rPr lang="en-US" altLang="zh-TW" dirty="0" smtClean="0"/>
              <a:t>)</a:t>
            </a:r>
          </a:p>
          <a:p>
            <a:pPr lvl="1" eaLnBrk="1" hangingPunct="1"/>
            <a:endParaRPr lang="en-US" altLang="zh-TW" dirty="0" smtClean="0"/>
          </a:p>
          <a:p>
            <a:pPr eaLnBrk="1" hangingPunct="1"/>
            <a:r>
              <a:rPr lang="zh-TW" altLang="en-US" dirty="0" smtClean="0"/>
              <a:t>個人防護設備</a:t>
            </a:r>
          </a:p>
          <a:p>
            <a:pPr lvl="1" eaLnBrk="1" hangingPunct="1"/>
            <a:r>
              <a:rPr lang="zh-TW" altLang="en-US" dirty="0" smtClean="0"/>
              <a:t>實驗衣物、安全眼鏡、呼吸防護具、手套、面具、鞋</a:t>
            </a:r>
          </a:p>
          <a:p>
            <a:pPr lvl="1" eaLnBrk="1" hangingPunct="1"/>
            <a:endParaRPr lang="en-US" altLang="zh-TW" dirty="0" smtClean="0"/>
          </a:p>
        </p:txBody>
      </p:sp>
      <p:pic>
        <p:nvPicPr>
          <p:cNvPr id="1577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09600"/>
            <a:ext cx="21193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105400"/>
            <a:ext cx="2438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00200"/>
            <a:ext cx="172085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124200"/>
            <a:ext cx="2881313"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016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title"/>
          </p:nvPr>
        </p:nvSpPr>
        <p:spPr>
          <a:xfrm>
            <a:off x="403225" y="269875"/>
            <a:ext cx="8229600" cy="1143000"/>
          </a:xfrm>
        </p:spPr>
        <p:txBody>
          <a:bodyPr/>
          <a:lstStyle/>
          <a:p>
            <a:r>
              <a:rPr lang="zh-TW" altLang="en-US" dirty="0" smtClean="0">
                <a:solidFill>
                  <a:srgbClr val="FF0000"/>
                </a:solidFill>
              </a:rPr>
              <a:t>北部某私大食品營養系</a:t>
            </a:r>
          </a:p>
        </p:txBody>
      </p:sp>
      <p:pic>
        <p:nvPicPr>
          <p:cNvPr id="20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0981" t="27847" r="23196" b="13754"/>
          <a:stretch>
            <a:fillRect/>
          </a:stretch>
        </p:blipFill>
        <p:spPr bwMode="auto">
          <a:xfrm>
            <a:off x="179388" y="1412875"/>
            <a:ext cx="424815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l="21234" t="34937" r="23038" b="12573"/>
          <a:stretch>
            <a:fillRect/>
          </a:stretch>
        </p:blipFill>
        <p:spPr bwMode="auto">
          <a:xfrm>
            <a:off x="2795588" y="3500438"/>
            <a:ext cx="59785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標題 1"/>
          <p:cNvSpPr txBox="1">
            <a:spLocks/>
          </p:cNvSpPr>
          <p:nvPr/>
        </p:nvSpPr>
        <p:spPr bwMode="auto">
          <a:xfrm>
            <a:off x="4643438" y="1844675"/>
            <a:ext cx="4249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r>
              <a:rPr lang="zh-TW" altLang="en-US" sz="2400">
                <a:solidFill>
                  <a:srgbClr val="FF0000"/>
                </a:solidFill>
                <a:latin typeface="Calibri" pitchFamily="34" charset="0"/>
              </a:rPr>
              <a:t>拿</a:t>
            </a:r>
            <a:r>
              <a:rPr lang="en-US" altLang="zh-TW" sz="2400">
                <a:solidFill>
                  <a:srgbClr val="FF0000"/>
                </a:solidFill>
                <a:latin typeface="Calibri" pitchFamily="34" charset="0"/>
              </a:rPr>
              <a:t>sds</a:t>
            </a:r>
            <a:r>
              <a:rPr lang="zh-TW" altLang="en-US" sz="2400">
                <a:solidFill>
                  <a:srgbClr val="FF0000"/>
                </a:solidFill>
                <a:latin typeface="Calibri" pitchFamily="34" charset="0"/>
              </a:rPr>
              <a:t>去找醫生</a:t>
            </a:r>
          </a:p>
        </p:txBody>
      </p:sp>
      <p:pic>
        <p:nvPicPr>
          <p:cNvPr id="205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26202" t="30550" r="51181" b="15788"/>
          <a:stretch>
            <a:fillRect/>
          </a:stretch>
        </p:blipFill>
        <p:spPr bwMode="auto">
          <a:xfrm>
            <a:off x="403225" y="4149725"/>
            <a:ext cx="1689100" cy="225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377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a:lstStyle/>
          <a:p>
            <a:endParaRPr lang="zh-TW" altLang="en-US" smtClean="0"/>
          </a:p>
        </p:txBody>
      </p:sp>
      <p:sp>
        <p:nvSpPr>
          <p:cNvPr id="27651" name="Rectangle 3"/>
          <p:cNvSpPr>
            <a:spLocks noGrp="1"/>
          </p:cNvSpPr>
          <p:nvPr>
            <p:ph type="body" idx="1"/>
          </p:nvPr>
        </p:nvSpPr>
        <p:spPr/>
        <p:txBody>
          <a:bodyPr/>
          <a:lstStyle/>
          <a:p>
            <a:endParaRPr lang="zh-TW" altLang="en-US" smtClean="0"/>
          </a:p>
        </p:txBody>
      </p:sp>
      <p:pic>
        <p:nvPicPr>
          <p:cNvPr id="27652"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33413"/>
            <a:ext cx="78486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030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86749FC-5770-4347-AE87-93DE17A765D6}" type="slidenum">
              <a:rPr lang="en-US" altLang="zh-TW" smtClean="0"/>
              <a:pPr>
                <a:defRPr/>
              </a:pPr>
              <a:t>21</a:t>
            </a:fld>
            <a:endParaRPr lang="en-US" altLang="zh-TW"/>
          </a:p>
        </p:txBody>
      </p:sp>
      <p:pic>
        <p:nvPicPr>
          <p:cNvPr id="28675" name="圖片 4" descr="http://www.bigeye.url.tw/labsafe/images/gas/gas_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3350"/>
            <a:ext cx="26638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圖片 5" descr="http://www.bigeye.url.tw/labsafe/images/gas/gas_0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557338"/>
            <a:ext cx="26638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圖片 6" descr="http://www.bigeye.url.tw/labsafe/images/gas/gas_0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573463"/>
            <a:ext cx="2857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圖片 7" descr="http://www.bigeye.url.tw/labsafe/images/gas/gas_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33350"/>
            <a:ext cx="256381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2"/>
          <p:cNvSpPr txBox="1">
            <a:spLocks noChangeArrowheads="1"/>
          </p:cNvSpPr>
          <p:nvPr/>
        </p:nvSpPr>
        <p:spPr bwMode="auto">
          <a:xfrm>
            <a:off x="900113" y="4797425"/>
            <a:ext cx="3311525" cy="8620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FF33CC"/>
                </a:solidFill>
                <a:latin typeface="Times New Roman" pitchFamily="18" charset="0"/>
                <a:ea typeface="標楷體" pitchFamily="65" charset="-120"/>
              </a:rPr>
              <a:t>鋼瓶安全</a:t>
            </a:r>
          </a:p>
        </p:txBody>
      </p:sp>
      <p:sp>
        <p:nvSpPr>
          <p:cNvPr id="2" name="乘號 1"/>
          <p:cNvSpPr/>
          <p:nvPr/>
        </p:nvSpPr>
        <p:spPr>
          <a:xfrm>
            <a:off x="7769225" y="133350"/>
            <a:ext cx="1368425" cy="1152525"/>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085584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DB0C6BC0-D3DD-4DD5-B3F9-E5329F54B73F}" type="slidenum">
              <a:rPr lang="en-US" altLang="zh-TW"/>
              <a:pPr>
                <a:defRPr/>
              </a:pPr>
              <a:t>22</a:t>
            </a:fld>
            <a:endParaRPr lang="en-US" altLang="zh-TW"/>
          </a:p>
        </p:txBody>
      </p:sp>
      <p:sp>
        <p:nvSpPr>
          <p:cNvPr id="64515" name="Rectangle 2"/>
          <p:cNvSpPr>
            <a:spLocks noGrp="1" noChangeArrowheads="1"/>
          </p:cNvSpPr>
          <p:nvPr>
            <p:ph type="title"/>
          </p:nvPr>
        </p:nvSpPr>
        <p:spPr/>
        <p:txBody>
          <a:bodyPr/>
          <a:lstStyle/>
          <a:p>
            <a:pPr eaLnBrk="1" hangingPunct="1"/>
            <a:r>
              <a:rPr lang="zh-TW" altLang="en-US" b="1" smtClean="0"/>
              <a:t>案例：研究生遭感染</a:t>
            </a:r>
            <a:r>
              <a:rPr lang="zh-TW" altLang="en-US" b="1" smtClean="0">
                <a:solidFill>
                  <a:schemeClr val="hlink"/>
                </a:solidFill>
              </a:rPr>
              <a:t>登革熱病毒</a:t>
            </a:r>
          </a:p>
        </p:txBody>
      </p:sp>
      <p:sp>
        <p:nvSpPr>
          <p:cNvPr id="64516" name="Rectangle 3"/>
          <p:cNvSpPr>
            <a:spLocks noGrp="1" noChangeArrowheads="1"/>
          </p:cNvSpPr>
          <p:nvPr>
            <p:ph idx="1"/>
          </p:nvPr>
        </p:nvSpPr>
        <p:spPr>
          <a:xfrm>
            <a:off x="468313" y="1628775"/>
            <a:ext cx="8229600" cy="4141788"/>
          </a:xfrm>
        </p:spPr>
        <p:txBody>
          <a:bodyPr/>
          <a:lstStyle/>
          <a:p>
            <a:pPr eaLnBrk="1" hangingPunct="1">
              <a:lnSpc>
                <a:spcPct val="110000"/>
              </a:lnSpc>
              <a:spcBef>
                <a:spcPct val="10000"/>
              </a:spcBef>
              <a:spcAft>
                <a:spcPct val="10000"/>
              </a:spcAft>
            </a:pPr>
            <a:r>
              <a:rPr lang="zh-TW" altLang="en-US" sz="2900" smtClean="0"/>
              <a:t>可能原因：該生雖未參與登革病毒相關實驗及研究，但可能因帶有登革病毒之白線斑蚊意外飛出養蚊室，又恰巧劉姓研究生因實驗需要進入養蚊室，遭致叮咬而感染。</a:t>
            </a:r>
            <a:endParaRPr lang="en-US" altLang="zh-TW" sz="2900" smtClean="0"/>
          </a:p>
          <a:p>
            <a:pPr eaLnBrk="1" hangingPunct="1">
              <a:lnSpc>
                <a:spcPct val="110000"/>
              </a:lnSpc>
              <a:spcBef>
                <a:spcPct val="10000"/>
              </a:spcBef>
              <a:spcAft>
                <a:spcPct val="10000"/>
              </a:spcAft>
            </a:pPr>
            <a:endParaRPr lang="zh-TW" altLang="en-US" sz="1600" smtClean="0"/>
          </a:p>
          <a:p>
            <a:pPr eaLnBrk="1" hangingPunct="1">
              <a:lnSpc>
                <a:spcPct val="110000"/>
              </a:lnSpc>
              <a:spcBef>
                <a:spcPct val="10000"/>
              </a:spcBef>
              <a:spcAft>
                <a:spcPct val="10000"/>
              </a:spcAft>
            </a:pPr>
            <a:r>
              <a:rPr lang="zh-TW" altLang="en-US" sz="2900" smtClean="0"/>
              <a:t>疾病管制局將劉生血清病毒與該實驗室使用之第一型登革熱病毒株進行 </a:t>
            </a:r>
            <a:r>
              <a:rPr lang="en-US" altLang="zh-TW" sz="2900" smtClean="0"/>
              <a:t>RT-PCR </a:t>
            </a:r>
            <a:r>
              <a:rPr lang="zh-TW" altLang="en-US" sz="2900" smtClean="0"/>
              <a:t>及核酸定序比對，結果一致，因此斷定可能為實驗室感染。</a:t>
            </a:r>
          </a:p>
        </p:txBody>
      </p:sp>
      <p:sp>
        <p:nvSpPr>
          <p:cNvPr id="4" name="投影片編號版面配置區 5"/>
          <p:cNvSpPr txBox="1">
            <a:spLocks noGrp="1"/>
          </p:cNvSpPr>
          <p:nvPr/>
        </p:nvSpPr>
        <p:spPr>
          <a:xfrm>
            <a:off x="6553200" y="6356350"/>
            <a:ext cx="2133600" cy="365125"/>
          </a:xfrm>
          <a:prstGeom prst="rect">
            <a:avLst/>
          </a:prstGeom>
          <a:noFill/>
        </p:spPr>
        <p:txBody>
          <a:bodyPr anchor="ctr"/>
          <a:lstStyle/>
          <a:p>
            <a:pPr algn="r">
              <a:defRPr/>
            </a:pPr>
            <a:fld id="{7EC3A20B-4D5A-485C-B21B-62493564591A}" type="slidenum">
              <a:rPr lang="en-US" altLang="zh-TW" sz="1200">
                <a:solidFill>
                  <a:schemeClr val="tx1">
                    <a:tint val="75000"/>
                  </a:schemeClr>
                </a:solidFill>
                <a:latin typeface="Arial" charset="0"/>
              </a:rPr>
              <a:pPr algn="r">
                <a:defRPr/>
              </a:pPr>
              <a:t>22</a:t>
            </a:fld>
            <a:endParaRPr lang="en-US" altLang="zh-TW" sz="1200">
              <a:solidFill>
                <a:schemeClr val="tx1">
                  <a:tint val="75000"/>
                </a:schemeClr>
              </a:solidFill>
              <a:latin typeface="Arial" charset="0"/>
            </a:endParaRPr>
          </a:p>
        </p:txBody>
      </p:sp>
      <p:sp>
        <p:nvSpPr>
          <p:cNvPr id="64518" name="Text Box 7"/>
          <p:cNvSpPr txBox="1">
            <a:spLocks noChangeArrowheads="1"/>
          </p:cNvSpPr>
          <p:nvPr/>
        </p:nvSpPr>
        <p:spPr bwMode="auto">
          <a:xfrm>
            <a:off x="7308850" y="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zh-TW" altLang="en-US" sz="2400">
                <a:ea typeface="標楷體" pitchFamily="65" charset="-120"/>
              </a:rPr>
              <a:t>生物性危害</a:t>
            </a:r>
          </a:p>
        </p:txBody>
      </p:sp>
    </p:spTree>
    <p:extLst>
      <p:ext uri="{BB962C8B-B14F-4D97-AF65-F5344CB8AC3E}">
        <p14:creationId xmlns:p14="http://schemas.microsoft.com/office/powerpoint/2010/main" val="3751272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C81CCF9B-8CD0-4D7F-AE09-37450BC3A976}" type="slidenum">
              <a:rPr lang="en-US" altLang="zh-TW"/>
              <a:pPr>
                <a:defRPr/>
              </a:pPr>
              <a:t>23</a:t>
            </a:fld>
            <a:endParaRPr lang="en-US" altLang="zh-TW"/>
          </a:p>
        </p:txBody>
      </p:sp>
      <p:sp>
        <p:nvSpPr>
          <p:cNvPr id="2" name="投影片編號版面配置區 1"/>
          <p:cNvSpPr txBox="1">
            <a:spLocks noGrp="1"/>
          </p:cNvSpPr>
          <p:nvPr/>
        </p:nvSpPr>
        <p:spPr>
          <a:xfrm>
            <a:off x="6553200" y="6356350"/>
            <a:ext cx="2133600" cy="365125"/>
          </a:xfrm>
          <a:prstGeom prst="rect">
            <a:avLst/>
          </a:prstGeom>
          <a:noFill/>
        </p:spPr>
        <p:txBody>
          <a:bodyPr anchor="ctr"/>
          <a:lstStyle/>
          <a:p>
            <a:pPr algn="r">
              <a:defRPr/>
            </a:pPr>
            <a:fld id="{F3258805-1538-43C9-B99B-147724BD8077}" type="slidenum">
              <a:rPr lang="en-US" altLang="zh-TW" sz="1200">
                <a:solidFill>
                  <a:schemeClr val="tx1">
                    <a:tint val="75000"/>
                  </a:schemeClr>
                </a:solidFill>
                <a:latin typeface="Arial" charset="0"/>
              </a:rPr>
              <a:pPr algn="r">
                <a:defRPr/>
              </a:pPr>
              <a:t>23</a:t>
            </a:fld>
            <a:endParaRPr lang="en-US" altLang="zh-TW" sz="1200">
              <a:solidFill>
                <a:schemeClr val="tx1">
                  <a:tint val="75000"/>
                </a:schemeClr>
              </a:solidFill>
              <a:latin typeface="Arial" charset="0"/>
            </a:endParaRP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33375"/>
            <a:ext cx="8054975"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文字方塊 3"/>
          <p:cNvSpPr txBox="1">
            <a:spLocks noChangeArrowheads="1"/>
          </p:cNvSpPr>
          <p:nvPr/>
        </p:nvSpPr>
        <p:spPr bwMode="auto">
          <a:xfrm>
            <a:off x="0" y="6092825"/>
            <a:ext cx="8748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600"/>
              <a:t>http://www.cdc.gov.tw/lp.asp?ctNode=979&amp;CtUnit=332&amp;BaseDSD=7&amp;mp=130/</a:t>
            </a:r>
            <a:r>
              <a:rPr lang="zh-TW" altLang="en-US" sz="1600"/>
              <a:t>登革熱教戰手冊</a:t>
            </a:r>
            <a:endParaRPr lang="en-US" altLang="zh-TW" sz="1600"/>
          </a:p>
          <a:p>
            <a:pPr eaLnBrk="1" hangingPunct="1"/>
            <a:r>
              <a:rPr lang="zh-TW" altLang="en-US" sz="1600"/>
              <a:t>衛生署疾病管制局</a:t>
            </a:r>
            <a:r>
              <a:rPr lang="en-US" altLang="zh-TW" sz="1600"/>
              <a:t>-</a:t>
            </a:r>
            <a:r>
              <a:rPr lang="zh-TW" altLang="en-US" sz="1600"/>
              <a:t>登革熱主題網</a:t>
            </a:r>
          </a:p>
        </p:txBody>
      </p:sp>
    </p:spTree>
    <p:extLst>
      <p:ext uri="{BB962C8B-B14F-4D97-AF65-F5344CB8AC3E}">
        <p14:creationId xmlns:p14="http://schemas.microsoft.com/office/powerpoint/2010/main" val="1271796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5"/>
          <p:cNvSpPr>
            <a:spLocks noGrp="1"/>
          </p:cNvSpPr>
          <p:nvPr>
            <p:ph type="sldNum" sz="quarter" idx="12"/>
          </p:nvPr>
        </p:nvSpPr>
        <p:spPr/>
        <p:txBody>
          <a:bodyPr/>
          <a:lstStyle/>
          <a:p>
            <a:pPr>
              <a:defRPr/>
            </a:pPr>
            <a:fld id="{E95E31F6-06FE-4D7B-8E2E-7B7A49A8F42E}" type="slidenum">
              <a:rPr lang="en-US" altLang="zh-TW"/>
              <a:pPr>
                <a:defRPr/>
              </a:pPr>
              <a:t>24</a:t>
            </a:fld>
            <a:endParaRPr lang="en-US" altLang="zh-TW"/>
          </a:p>
        </p:txBody>
      </p:sp>
      <p:sp>
        <p:nvSpPr>
          <p:cNvPr id="66563" name="Rectangle 2"/>
          <p:cNvSpPr>
            <a:spLocks noGrp="1" noChangeArrowheads="1"/>
          </p:cNvSpPr>
          <p:nvPr>
            <p:ph type="title"/>
          </p:nvPr>
        </p:nvSpPr>
        <p:spPr>
          <a:xfrm>
            <a:off x="484537" y="453705"/>
            <a:ext cx="8229600" cy="1143000"/>
          </a:xfrm>
        </p:spPr>
        <p:txBody>
          <a:bodyPr/>
          <a:lstStyle/>
          <a:p>
            <a:pPr eaLnBrk="1" hangingPunct="1"/>
            <a:r>
              <a:rPr lang="zh-TW" altLang="en-US" b="1" dirty="0" smtClean="0">
                <a:solidFill>
                  <a:srgbClr val="FF0000"/>
                </a:solidFill>
                <a:latin typeface="新細明體" pitchFamily="18" charset="-120"/>
              </a:rPr>
              <a:t>人因工程</a:t>
            </a:r>
            <a:r>
              <a:rPr lang="zh-TW" altLang="en-US" b="1" dirty="0" smtClean="0">
                <a:solidFill>
                  <a:srgbClr val="FF0000"/>
                </a:solidFill>
              </a:rPr>
              <a:t>之應用</a:t>
            </a:r>
          </a:p>
        </p:txBody>
      </p:sp>
      <p:sp>
        <p:nvSpPr>
          <p:cNvPr id="12" name="投影片編號版面配置區 5"/>
          <p:cNvSpPr txBox="1">
            <a:spLocks noGrp="1"/>
          </p:cNvSpPr>
          <p:nvPr/>
        </p:nvSpPr>
        <p:spPr>
          <a:xfrm>
            <a:off x="6553200" y="6356350"/>
            <a:ext cx="2133600" cy="365125"/>
          </a:xfrm>
          <a:prstGeom prst="rect">
            <a:avLst/>
          </a:prstGeom>
          <a:noFill/>
        </p:spPr>
        <p:txBody>
          <a:bodyPr anchor="ctr"/>
          <a:lstStyle/>
          <a:p>
            <a:pPr algn="r">
              <a:defRPr/>
            </a:pPr>
            <a:fld id="{B552B593-8CB6-4CB7-A6A3-CEDCE243F445}" type="slidenum">
              <a:rPr lang="en-US" altLang="zh-TW" sz="1200">
                <a:solidFill>
                  <a:schemeClr val="tx1">
                    <a:tint val="75000"/>
                  </a:schemeClr>
                </a:solidFill>
                <a:latin typeface="Arial" charset="0"/>
              </a:rPr>
              <a:pPr algn="r">
                <a:defRPr/>
              </a:pPr>
              <a:t>24</a:t>
            </a:fld>
            <a:endParaRPr lang="en-US" altLang="zh-TW" sz="1200">
              <a:solidFill>
                <a:schemeClr val="tx1">
                  <a:tint val="75000"/>
                </a:schemeClr>
              </a:solidFill>
              <a:latin typeface="Arial" charset="0"/>
            </a:endParaRPr>
          </a:p>
        </p:txBody>
      </p:sp>
      <p:pic>
        <p:nvPicPr>
          <p:cNvPr id="305158" name="Picture 6" descr="small pip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46164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9"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997200"/>
            <a:ext cx="1793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60" name="Picture 8" descr="untitle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924175"/>
            <a:ext cx="21463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63" name="Picture 11" descr="9208-04-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860800"/>
            <a:ext cx="36798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6948488" y="5516563"/>
            <a:ext cx="1655762" cy="646112"/>
          </a:xfrm>
          <a:prstGeom prst="rect">
            <a:avLst/>
          </a:prstGeom>
          <a:noFill/>
        </p:spPr>
        <p:txBody>
          <a:bodyPr>
            <a:spAutoFit/>
          </a:bodyPr>
          <a:lstStyle/>
          <a:p>
            <a:pPr>
              <a:defRPr/>
            </a:pPr>
            <a:r>
              <a:rPr lang="zh-TW" altLang="en-US" dirty="0">
                <a:latin typeface="+mn-ea"/>
                <a:ea typeface="+mn-ea"/>
              </a:rPr>
              <a:t>電動</a:t>
            </a:r>
            <a:r>
              <a:rPr lang="en-US" altLang="zh-TW" dirty="0" err="1">
                <a:latin typeface="+mn-ea"/>
                <a:ea typeface="+mn-ea"/>
              </a:rPr>
              <a:t>pipete</a:t>
            </a:r>
            <a:r>
              <a:rPr lang="en-US" altLang="zh-TW" dirty="0">
                <a:latin typeface="+mn-ea"/>
                <a:ea typeface="+mn-ea"/>
              </a:rPr>
              <a:t>-</a:t>
            </a:r>
            <a:r>
              <a:rPr lang="zh-TW" altLang="en-US" dirty="0">
                <a:latin typeface="+mn-ea"/>
                <a:ea typeface="+mn-ea"/>
              </a:rPr>
              <a:t>避免重複施力</a:t>
            </a:r>
          </a:p>
        </p:txBody>
      </p:sp>
      <p:sp>
        <p:nvSpPr>
          <p:cNvPr id="9" name="文字方塊 8"/>
          <p:cNvSpPr txBox="1"/>
          <p:nvPr/>
        </p:nvSpPr>
        <p:spPr>
          <a:xfrm>
            <a:off x="4932363" y="5949950"/>
            <a:ext cx="1873250" cy="646113"/>
          </a:xfrm>
          <a:prstGeom prst="rect">
            <a:avLst/>
          </a:prstGeom>
          <a:noFill/>
        </p:spPr>
        <p:txBody>
          <a:bodyPr>
            <a:spAutoFit/>
          </a:bodyPr>
          <a:lstStyle/>
          <a:p>
            <a:pPr>
              <a:defRPr/>
            </a:pPr>
            <a:r>
              <a:rPr lang="zh-TW" altLang="en-US" dirty="0">
                <a:latin typeface="+mn-ea"/>
                <a:ea typeface="+mn-ea"/>
              </a:rPr>
              <a:t>多管</a:t>
            </a:r>
            <a:r>
              <a:rPr lang="en-US" altLang="zh-TW" dirty="0" err="1">
                <a:latin typeface="+mn-ea"/>
                <a:ea typeface="+mn-ea"/>
              </a:rPr>
              <a:t>pipete</a:t>
            </a:r>
            <a:r>
              <a:rPr lang="en-US" altLang="zh-TW" dirty="0">
                <a:latin typeface="+mn-ea"/>
                <a:ea typeface="+mn-ea"/>
              </a:rPr>
              <a:t>-</a:t>
            </a:r>
            <a:r>
              <a:rPr lang="zh-TW" altLang="en-US" dirty="0">
                <a:latin typeface="+mn-ea"/>
                <a:ea typeface="+mn-ea"/>
              </a:rPr>
              <a:t>減少重複動作</a:t>
            </a:r>
          </a:p>
        </p:txBody>
      </p:sp>
      <p:sp>
        <p:nvSpPr>
          <p:cNvPr id="10" name="文字方塊 9"/>
          <p:cNvSpPr txBox="1"/>
          <p:nvPr/>
        </p:nvSpPr>
        <p:spPr>
          <a:xfrm>
            <a:off x="179388" y="3429000"/>
            <a:ext cx="5184775" cy="369888"/>
          </a:xfrm>
          <a:prstGeom prst="rect">
            <a:avLst/>
          </a:prstGeom>
          <a:noFill/>
        </p:spPr>
        <p:txBody>
          <a:bodyPr>
            <a:spAutoFit/>
          </a:bodyPr>
          <a:lstStyle/>
          <a:p>
            <a:pPr>
              <a:defRPr/>
            </a:pPr>
            <a:r>
              <a:rPr lang="zh-TW" altLang="en-US" dirty="0">
                <a:latin typeface="+mn-ea"/>
                <a:ea typeface="+mn-ea"/>
              </a:rPr>
              <a:t>傳統</a:t>
            </a:r>
            <a:r>
              <a:rPr lang="en-US" altLang="zh-TW" dirty="0" err="1">
                <a:latin typeface="+mn-ea"/>
                <a:ea typeface="+mn-ea"/>
              </a:rPr>
              <a:t>pipete</a:t>
            </a:r>
            <a:r>
              <a:rPr lang="en-US" altLang="zh-TW" dirty="0">
                <a:latin typeface="+mn-ea"/>
                <a:ea typeface="+mn-ea"/>
              </a:rPr>
              <a:t>-</a:t>
            </a:r>
            <a:r>
              <a:rPr lang="zh-TW" altLang="en-US" dirty="0">
                <a:latin typeface="+mn-ea"/>
                <a:ea typeface="+mn-ea"/>
              </a:rPr>
              <a:t>須重複施力</a:t>
            </a:r>
          </a:p>
        </p:txBody>
      </p:sp>
      <p:cxnSp>
        <p:nvCxnSpPr>
          <p:cNvPr id="16" name="直線單箭頭接點 15"/>
          <p:cNvCxnSpPr/>
          <p:nvPr/>
        </p:nvCxnSpPr>
        <p:spPr>
          <a:xfrm rot="10800000">
            <a:off x="4787900" y="2349500"/>
            <a:ext cx="33131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rot="5400000">
            <a:off x="7812087" y="2636838"/>
            <a:ext cx="57626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083300" y="2636838"/>
            <a:ext cx="57626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395288" y="6308725"/>
            <a:ext cx="3816350" cy="369888"/>
          </a:xfrm>
          <a:prstGeom prst="rect">
            <a:avLst/>
          </a:prstGeom>
          <a:noFill/>
        </p:spPr>
        <p:txBody>
          <a:bodyPr>
            <a:spAutoFit/>
          </a:bodyPr>
          <a:lstStyle/>
          <a:p>
            <a:pPr>
              <a:defRPr/>
            </a:pPr>
            <a:r>
              <a:rPr lang="zh-TW" altLang="en-US" dirty="0">
                <a:latin typeface="+mn-ea"/>
                <a:ea typeface="+mn-ea"/>
              </a:rPr>
              <a:t>新式藥杓</a:t>
            </a:r>
            <a:r>
              <a:rPr lang="en-US" altLang="zh-TW" dirty="0">
                <a:latin typeface="+mn-ea"/>
                <a:ea typeface="+mn-ea"/>
              </a:rPr>
              <a:t>(</a:t>
            </a:r>
            <a:r>
              <a:rPr lang="zh-TW" altLang="en-US" dirty="0">
                <a:latin typeface="+mn-ea"/>
                <a:ea typeface="+mn-ea"/>
              </a:rPr>
              <a:t>右方</a:t>
            </a:r>
            <a:r>
              <a:rPr lang="en-US" altLang="zh-TW" dirty="0">
                <a:latin typeface="+mn-ea"/>
                <a:ea typeface="+mn-ea"/>
              </a:rPr>
              <a:t>)-</a:t>
            </a:r>
            <a:r>
              <a:rPr lang="zh-TW" altLang="en-US" dirty="0">
                <a:latin typeface="+mn-ea"/>
                <a:ea typeface="+mn-ea"/>
              </a:rPr>
              <a:t>避免手腕彎曲</a:t>
            </a:r>
          </a:p>
        </p:txBody>
      </p:sp>
      <p:sp>
        <p:nvSpPr>
          <p:cNvPr id="66576" name="Text Box 16"/>
          <p:cNvSpPr txBox="1">
            <a:spLocks noChangeArrowheads="1"/>
          </p:cNvSpPr>
          <p:nvPr/>
        </p:nvSpPr>
        <p:spPr bwMode="auto">
          <a:xfrm>
            <a:off x="6443663" y="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zh-TW" altLang="en-US" sz="2400">
                <a:ea typeface="標楷體" pitchFamily="65" charset="-120"/>
              </a:rPr>
              <a:t>不符人因工程危害</a:t>
            </a:r>
          </a:p>
        </p:txBody>
      </p:sp>
    </p:spTree>
    <p:extLst>
      <p:ext uri="{BB962C8B-B14F-4D97-AF65-F5344CB8AC3E}">
        <p14:creationId xmlns:p14="http://schemas.microsoft.com/office/powerpoint/2010/main" val="201050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box(in)">
                                      <p:cBhvr>
                                        <p:cTn id="7" dur="500"/>
                                        <p:tgtEl>
                                          <p:spTgt spid="305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5159"/>
                                        </p:tgtEl>
                                        <p:attrNameLst>
                                          <p:attrName>style.visibility</p:attrName>
                                        </p:attrNameLst>
                                      </p:cBhvr>
                                      <p:to>
                                        <p:strVal val="visible"/>
                                      </p:to>
                                    </p:set>
                                    <p:animEffect transition="in" filter="box(in)">
                                      <p:cBhvr>
                                        <p:cTn id="12" dur="500"/>
                                        <p:tgtEl>
                                          <p:spTgt spid="305159"/>
                                        </p:tgtEl>
                                      </p:cBhvr>
                                    </p:animEffect>
                                  </p:childTnLst>
                                </p:cTn>
                              </p:par>
                              <p:par>
                                <p:cTn id="13" presetID="4" presetClass="entr" presetSubtype="16" fill="hold" nodeType="withEffect">
                                  <p:stCondLst>
                                    <p:cond delay="0"/>
                                  </p:stCondLst>
                                  <p:childTnLst>
                                    <p:set>
                                      <p:cBhvr>
                                        <p:cTn id="14" dur="1" fill="hold">
                                          <p:stCondLst>
                                            <p:cond delay="0"/>
                                          </p:stCondLst>
                                        </p:cTn>
                                        <p:tgtEl>
                                          <p:spTgt spid="305160"/>
                                        </p:tgtEl>
                                        <p:attrNameLst>
                                          <p:attrName>style.visibility</p:attrName>
                                        </p:attrNameLst>
                                      </p:cBhvr>
                                      <p:to>
                                        <p:strVal val="visible"/>
                                      </p:to>
                                    </p:set>
                                    <p:animEffect transition="in" filter="box(in)">
                                      <p:cBhvr>
                                        <p:cTn id="15" dur="500"/>
                                        <p:tgtEl>
                                          <p:spTgt spid="30516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305163"/>
                                        </p:tgtEl>
                                        <p:attrNameLst>
                                          <p:attrName>style.visibility</p:attrName>
                                        </p:attrNameLst>
                                      </p:cBhvr>
                                      <p:to>
                                        <p:strVal val="visible"/>
                                      </p:to>
                                    </p:set>
                                    <p:animEffect transition="in" filter="box(in)">
                                      <p:cBhvr>
                                        <p:cTn id="20" dur="500"/>
                                        <p:tgtEl>
                                          <p:spTgt spid="305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ED1170B9-1ACE-48E4-9968-605C0950C2F0}" type="slidenum">
              <a:rPr lang="en-US" altLang="zh-TW"/>
              <a:pPr>
                <a:defRPr/>
              </a:pPr>
              <a:t>25</a:t>
            </a:fld>
            <a:endParaRPr lang="en-US" altLang="zh-TW"/>
          </a:p>
        </p:txBody>
      </p:sp>
      <p:sp>
        <p:nvSpPr>
          <p:cNvPr id="67587" name="Rectangle 2"/>
          <p:cNvSpPr>
            <a:spLocks noGrp="1" noChangeArrowheads="1"/>
          </p:cNvSpPr>
          <p:nvPr>
            <p:ph type="title"/>
          </p:nvPr>
        </p:nvSpPr>
        <p:spPr>
          <a:xfrm>
            <a:off x="459579" y="332656"/>
            <a:ext cx="8229600" cy="1143000"/>
          </a:xfrm>
        </p:spPr>
        <p:txBody>
          <a:bodyPr/>
          <a:lstStyle/>
          <a:p>
            <a:pPr eaLnBrk="1" hangingPunct="1"/>
            <a:r>
              <a:rPr lang="zh-TW" altLang="en-US" b="1" dirty="0" smtClean="0">
                <a:latin typeface="新細明體" pitchFamily="18" charset="-120"/>
              </a:rPr>
              <a:t>不符合人因工程造成之</a:t>
            </a:r>
            <a:r>
              <a:rPr lang="zh-TW" altLang="en-US" b="1" dirty="0" smtClean="0"/>
              <a:t>危害</a:t>
            </a:r>
            <a:endParaRPr lang="zh-TW" altLang="en-US" sz="3400" b="1" dirty="0" smtClean="0"/>
          </a:p>
        </p:txBody>
      </p:sp>
      <p:sp>
        <p:nvSpPr>
          <p:cNvPr id="67588" name="Rectangle 3"/>
          <p:cNvSpPr>
            <a:spLocks noGrp="1" noChangeArrowheads="1"/>
          </p:cNvSpPr>
          <p:nvPr>
            <p:ph idx="1"/>
          </p:nvPr>
        </p:nvSpPr>
        <p:spPr>
          <a:xfrm>
            <a:off x="468313" y="1412875"/>
            <a:ext cx="8229600" cy="4895850"/>
          </a:xfrm>
        </p:spPr>
        <p:txBody>
          <a:bodyPr/>
          <a:lstStyle/>
          <a:p>
            <a:pPr eaLnBrk="1" hangingPunct="1">
              <a:lnSpc>
                <a:spcPct val="110000"/>
              </a:lnSpc>
              <a:spcBef>
                <a:spcPct val="10000"/>
              </a:spcBef>
              <a:spcAft>
                <a:spcPct val="10000"/>
              </a:spcAft>
            </a:pPr>
            <a:r>
              <a:rPr lang="zh-TW" altLang="en-US" sz="2600" smtClean="0">
                <a:solidFill>
                  <a:srgbClr val="FF0000"/>
                </a:solidFill>
              </a:rPr>
              <a:t>人機介面不良</a:t>
            </a:r>
            <a:r>
              <a:rPr lang="zh-TW" altLang="en-US" sz="2600" smtClean="0"/>
              <a:t>：機器設備使用介面設計不良，導致失誤率增加或身體傷害的發生</a:t>
            </a:r>
          </a:p>
          <a:p>
            <a:pPr lvl="1" eaLnBrk="1" hangingPunct="1">
              <a:lnSpc>
                <a:spcPct val="110000"/>
              </a:lnSpc>
              <a:spcBef>
                <a:spcPct val="10000"/>
              </a:spcBef>
              <a:spcAft>
                <a:spcPct val="10000"/>
              </a:spcAft>
            </a:pPr>
            <a:r>
              <a:rPr lang="zh-TW" altLang="en-US" sz="2400" smtClean="0"/>
              <a:t>電腦使用</a:t>
            </a:r>
          </a:p>
          <a:p>
            <a:pPr eaLnBrk="1" hangingPunct="1">
              <a:lnSpc>
                <a:spcPct val="110000"/>
              </a:lnSpc>
              <a:spcBef>
                <a:spcPct val="10000"/>
              </a:spcBef>
              <a:spcAft>
                <a:spcPct val="10000"/>
              </a:spcAft>
            </a:pPr>
            <a:r>
              <a:rPr lang="zh-TW" altLang="en-US" sz="2600" smtClean="0">
                <a:solidFill>
                  <a:srgbClr val="FF0000"/>
                </a:solidFill>
              </a:rPr>
              <a:t>累積性肌肉骨骼傷害</a:t>
            </a:r>
            <a:r>
              <a:rPr lang="zh-TW" altLang="en-US" sz="2600" smtClean="0"/>
              <a:t>（</a:t>
            </a:r>
            <a:r>
              <a:rPr lang="en-US" altLang="zh-TW" sz="2600" smtClean="0"/>
              <a:t>CTD</a:t>
            </a:r>
            <a:r>
              <a:rPr lang="zh-TW" altLang="en-US" sz="2600" smtClean="0"/>
              <a:t>）</a:t>
            </a:r>
            <a:r>
              <a:rPr lang="zh-TW" altLang="zh-TW" sz="2600" smtClean="0"/>
              <a:t>：</a:t>
            </a:r>
            <a:r>
              <a:rPr lang="zh-TW" altLang="en-US" sz="2600" smtClean="0">
                <a:solidFill>
                  <a:srgbClr val="FF0000"/>
                </a:solidFill>
              </a:rPr>
              <a:t>長時間</a:t>
            </a:r>
            <a:r>
              <a:rPr lang="zh-TW" altLang="en-US" sz="2600" smtClean="0"/>
              <a:t>、</a:t>
            </a:r>
            <a:r>
              <a:rPr lang="zh-TW" altLang="en-US" sz="2600" smtClean="0">
                <a:solidFill>
                  <a:srgbClr val="FF0000"/>
                </a:solidFill>
              </a:rPr>
              <a:t>重複性</a:t>
            </a:r>
            <a:r>
              <a:rPr lang="zh-TW" altLang="en-US" sz="2600" smtClean="0"/>
              <a:t>與不</a:t>
            </a:r>
            <a:r>
              <a:rPr lang="zh-TW" altLang="en-US" sz="2600" smtClean="0">
                <a:solidFill>
                  <a:srgbClr val="FF0000"/>
                </a:solidFill>
              </a:rPr>
              <a:t>自然的動作</a:t>
            </a:r>
            <a:r>
              <a:rPr lang="zh-TW" altLang="en-US" sz="2600" smtClean="0"/>
              <a:t>所引起的肌肉骨骼傷害，好發於上半身</a:t>
            </a:r>
          </a:p>
          <a:p>
            <a:pPr lvl="1" eaLnBrk="1" hangingPunct="1">
              <a:lnSpc>
                <a:spcPct val="110000"/>
              </a:lnSpc>
              <a:spcBef>
                <a:spcPct val="10000"/>
              </a:spcBef>
              <a:spcAft>
                <a:spcPct val="10000"/>
              </a:spcAft>
            </a:pPr>
            <a:r>
              <a:rPr lang="zh-TW" altLang="en-US" sz="2400" smtClean="0"/>
              <a:t>下背痛、腕隧道症候群、肌腱炎、網球肘</a:t>
            </a:r>
          </a:p>
          <a:p>
            <a:pPr eaLnBrk="1" hangingPunct="1">
              <a:lnSpc>
                <a:spcPct val="110000"/>
              </a:lnSpc>
              <a:spcBef>
                <a:spcPct val="10000"/>
              </a:spcBef>
              <a:spcAft>
                <a:spcPct val="10000"/>
              </a:spcAft>
            </a:pPr>
            <a:r>
              <a:rPr lang="zh-TW" altLang="en-US" sz="2600" smtClean="0">
                <a:solidFill>
                  <a:srgbClr val="FF0000"/>
                </a:solidFill>
              </a:rPr>
              <a:t>人為失誤</a:t>
            </a:r>
            <a:r>
              <a:rPr lang="zh-TW" altLang="en-US" sz="2600" smtClean="0"/>
              <a:t>：因為人的情緒、注意力、疲勞程度等因素造成的失誤</a:t>
            </a:r>
          </a:p>
          <a:p>
            <a:pPr lvl="1" eaLnBrk="1" hangingPunct="1">
              <a:lnSpc>
                <a:spcPct val="110000"/>
              </a:lnSpc>
              <a:spcBef>
                <a:spcPct val="10000"/>
              </a:spcBef>
              <a:spcAft>
                <a:spcPct val="10000"/>
              </a:spcAft>
            </a:pPr>
            <a:r>
              <a:rPr lang="zh-TW" altLang="en-US" sz="2400" smtClean="0"/>
              <a:t>誤動作 </a:t>
            </a:r>
            <a:r>
              <a:rPr lang="en-US" altLang="zh-TW" sz="2400" smtClean="0"/>
              <a:t>&amp; </a:t>
            </a:r>
            <a:r>
              <a:rPr lang="zh-TW" altLang="en-US" sz="2400" smtClean="0"/>
              <a:t>防呆裝置</a:t>
            </a:r>
          </a:p>
        </p:txBody>
      </p:sp>
      <p:sp>
        <p:nvSpPr>
          <p:cNvPr id="6" name="投影片編號版面配置區 5"/>
          <p:cNvSpPr txBox="1">
            <a:spLocks noGrp="1"/>
          </p:cNvSpPr>
          <p:nvPr/>
        </p:nvSpPr>
        <p:spPr>
          <a:xfrm>
            <a:off x="6553200" y="6356350"/>
            <a:ext cx="2133600" cy="365125"/>
          </a:xfrm>
          <a:prstGeom prst="rect">
            <a:avLst/>
          </a:prstGeom>
          <a:noFill/>
        </p:spPr>
        <p:txBody>
          <a:bodyPr anchor="ctr"/>
          <a:lstStyle/>
          <a:p>
            <a:pPr algn="r">
              <a:defRPr/>
            </a:pPr>
            <a:fld id="{A6464958-2DC7-46AD-BB61-CBE8957225B8}" type="slidenum">
              <a:rPr lang="en-US" altLang="zh-TW" sz="1200">
                <a:solidFill>
                  <a:schemeClr val="tx1">
                    <a:tint val="75000"/>
                  </a:schemeClr>
                </a:solidFill>
                <a:latin typeface="Arial" charset="0"/>
              </a:rPr>
              <a:pPr algn="r">
                <a:defRPr/>
              </a:pPr>
              <a:t>25</a:t>
            </a:fld>
            <a:endParaRPr lang="en-US" altLang="zh-TW" sz="1200">
              <a:solidFill>
                <a:schemeClr val="tx1">
                  <a:tint val="75000"/>
                </a:schemeClr>
              </a:solidFill>
              <a:latin typeface="Arial" charset="0"/>
            </a:endParaRPr>
          </a:p>
        </p:txBody>
      </p:sp>
      <p:pic>
        <p:nvPicPr>
          <p:cNvPr id="67590" name="Picture 4" descr="shoulder_pain_dy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797425"/>
            <a:ext cx="16208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5" descr="wrist_pain_dy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4724400"/>
            <a:ext cx="1693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9"/>
          <p:cNvSpPr txBox="1">
            <a:spLocks noChangeArrowheads="1"/>
          </p:cNvSpPr>
          <p:nvPr/>
        </p:nvSpPr>
        <p:spPr bwMode="auto">
          <a:xfrm>
            <a:off x="6443663" y="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zh-TW" altLang="en-US" sz="2400">
                <a:ea typeface="標楷體" pitchFamily="65" charset="-120"/>
              </a:rPr>
              <a:t>不符人因工程危害</a:t>
            </a:r>
          </a:p>
        </p:txBody>
      </p:sp>
    </p:spTree>
    <p:extLst>
      <p:ext uri="{BB962C8B-B14F-4D97-AF65-F5344CB8AC3E}">
        <p14:creationId xmlns:p14="http://schemas.microsoft.com/office/powerpoint/2010/main" val="2028035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5482952" cy="1143000"/>
          </a:xfrm>
          <a:solidFill>
            <a:schemeClr val="accent1"/>
          </a:solidFill>
          <a:ln>
            <a:solidFill>
              <a:schemeClr val="accent1"/>
            </a:solidFill>
          </a:ln>
        </p:spPr>
        <p:txBody>
          <a:bodyPr>
            <a:normAutofit/>
          </a:bodyPr>
          <a:lstStyle/>
          <a:p>
            <a:r>
              <a:rPr lang="zh-TW" altLang="en-US" sz="5400" b="1" dirty="0" smtClean="0">
                <a:solidFill>
                  <a:srgbClr val="7030A0"/>
                </a:solidFill>
              </a:rPr>
              <a:t>中部某國中</a:t>
            </a:r>
            <a:endParaRPr lang="zh-TW" altLang="en-US" sz="5400" b="1" dirty="0">
              <a:solidFill>
                <a:srgbClr val="7030A0"/>
              </a:solidFill>
            </a:endParaRPr>
          </a:p>
        </p:txBody>
      </p:sp>
      <p:sp>
        <p:nvSpPr>
          <p:cNvPr id="3" name="內容版面配置區 2"/>
          <p:cNvSpPr>
            <a:spLocks noGrp="1"/>
          </p:cNvSpPr>
          <p:nvPr>
            <p:ph sz="half" idx="1"/>
          </p:nvPr>
        </p:nvSpPr>
        <p:spPr/>
        <p:txBody>
          <a:bodyPr/>
          <a:lstStyle/>
          <a:p>
            <a:endParaRPr lang="zh-TW" altLang="en-US"/>
          </a:p>
        </p:txBody>
      </p:sp>
      <p:sp>
        <p:nvSpPr>
          <p:cNvPr id="4" name="內容版面配置區 3"/>
          <p:cNvSpPr>
            <a:spLocks noGrp="1"/>
          </p:cNvSpPr>
          <p:nvPr>
            <p:ph sz="half" idx="2"/>
          </p:nvPr>
        </p:nvSpPr>
        <p:spPr>
          <a:xfrm>
            <a:off x="6156176" y="1600200"/>
            <a:ext cx="2530624" cy="4525963"/>
          </a:xfrm>
        </p:spPr>
        <p:txBody>
          <a:bodyPr/>
          <a:lstStyle/>
          <a:p>
            <a:r>
              <a:rPr lang="zh-TW" altLang="zh-TW" sz="4400" b="1" dirty="0">
                <a:solidFill>
                  <a:srgbClr val="FF0000"/>
                </a:solidFill>
              </a:rPr>
              <a:t>狹隘試管內濃硫酸加入太快</a:t>
            </a:r>
            <a:endParaRPr lang="zh-TW" altLang="zh-TW" sz="4400" dirty="0">
              <a:solidFill>
                <a:srgbClr val="FF0000"/>
              </a:solidFill>
            </a:endParaRPr>
          </a:p>
          <a:p>
            <a:endParaRPr lang="zh-TW" altLang="en-US" dirty="0"/>
          </a:p>
        </p:txBody>
      </p:sp>
      <p:pic>
        <p:nvPicPr>
          <p:cNvPr id="5" name="圖片 4"/>
          <p:cNvPicPr/>
          <p:nvPr/>
        </p:nvPicPr>
        <p:blipFill>
          <a:blip r:embed="rId2">
            <a:extLst>
              <a:ext uri="{28A0092B-C50C-407E-A947-70E740481C1C}">
                <a14:useLocalDpi xmlns:a14="http://schemas.microsoft.com/office/drawing/2010/main" val="0"/>
              </a:ext>
            </a:extLst>
          </a:blip>
          <a:srcRect l="7469" t="16035" r="31927" b="9639"/>
          <a:stretch>
            <a:fillRect/>
          </a:stretch>
        </p:blipFill>
        <p:spPr bwMode="auto">
          <a:xfrm>
            <a:off x="289347" y="1519494"/>
            <a:ext cx="5832648" cy="4824536"/>
          </a:xfrm>
          <a:prstGeom prst="rect">
            <a:avLst/>
          </a:prstGeom>
          <a:noFill/>
          <a:ln>
            <a:noFill/>
          </a:ln>
        </p:spPr>
      </p:pic>
      <p:sp>
        <p:nvSpPr>
          <p:cNvPr id="7" name="Oval 4"/>
          <p:cNvSpPr>
            <a:spLocks noChangeArrowheads="1"/>
          </p:cNvSpPr>
          <p:nvPr/>
        </p:nvSpPr>
        <p:spPr bwMode="auto">
          <a:xfrm>
            <a:off x="2411759" y="1124744"/>
            <a:ext cx="1587823" cy="1511882"/>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0207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zh-TW" altLang="zh-TW" b="1" smtClean="0"/>
              <a:t>調配化療藥變禿頭</a:t>
            </a:r>
            <a:r>
              <a:rPr lang="en-US" altLang="zh-TW" b="1" smtClean="0"/>
              <a:t>—</a:t>
            </a:r>
            <a:r>
              <a:rPr lang="zh-TW" altLang="en-US" b="1" smtClean="0">
                <a:solidFill>
                  <a:srgbClr val="0070C0"/>
                </a:solidFill>
              </a:rPr>
              <a:t>官司告很久</a:t>
            </a:r>
            <a:endParaRPr lang="zh-TW" altLang="en-US" smtClean="0">
              <a:solidFill>
                <a:srgbClr val="0070C0"/>
              </a:solidFill>
            </a:endParaRPr>
          </a:p>
        </p:txBody>
      </p:sp>
      <p:sp>
        <p:nvSpPr>
          <p:cNvPr id="11267" name="文字版面配置區 2"/>
          <p:cNvSpPr>
            <a:spLocks noGrp="1"/>
          </p:cNvSpPr>
          <p:nvPr>
            <p:ph type="body" sz="half" idx="1"/>
          </p:nvPr>
        </p:nvSpPr>
        <p:spPr/>
        <p:txBody>
          <a:bodyPr/>
          <a:lstStyle/>
          <a:p>
            <a:endParaRPr lang="zh-TW" altLang="en-US" smtClean="0"/>
          </a:p>
        </p:txBody>
      </p:sp>
      <p:sp>
        <p:nvSpPr>
          <p:cNvPr id="11268" name="內容版面配置區 3"/>
          <p:cNvSpPr>
            <a:spLocks noGrp="1"/>
          </p:cNvSpPr>
          <p:nvPr>
            <p:ph sz="half" idx="2"/>
          </p:nvPr>
        </p:nvSpPr>
        <p:spPr>
          <a:xfrm>
            <a:off x="5148263" y="1271588"/>
            <a:ext cx="3538537" cy="4530725"/>
          </a:xfrm>
        </p:spPr>
        <p:txBody>
          <a:bodyPr/>
          <a:lstStyle/>
          <a:p>
            <a:r>
              <a:rPr lang="en-US" altLang="zh-TW" sz="2000" smtClean="0">
                <a:solidFill>
                  <a:srgbClr val="FF0000"/>
                </a:solidFill>
              </a:rPr>
              <a:t>2015</a:t>
            </a:r>
            <a:r>
              <a:rPr lang="zh-TW" altLang="zh-TW" sz="2000" smtClean="0">
                <a:solidFill>
                  <a:srgbClr val="FF0000"/>
                </a:solidFill>
              </a:rPr>
              <a:t>年</a:t>
            </a:r>
            <a:r>
              <a:rPr lang="en-US" altLang="zh-TW" sz="2000" smtClean="0">
                <a:solidFill>
                  <a:srgbClr val="FF0000"/>
                </a:solidFill>
              </a:rPr>
              <a:t>10</a:t>
            </a:r>
            <a:r>
              <a:rPr lang="zh-TW" altLang="zh-TW" sz="2000" smtClean="0">
                <a:solidFill>
                  <a:srgbClr val="FF0000"/>
                </a:solidFill>
              </a:rPr>
              <a:t>月</a:t>
            </a:r>
            <a:r>
              <a:rPr lang="en-US" altLang="zh-TW" sz="2000" smtClean="0">
                <a:solidFill>
                  <a:srgbClr val="FF0000"/>
                </a:solidFill>
              </a:rPr>
              <a:t>07</a:t>
            </a:r>
            <a:r>
              <a:rPr lang="zh-TW" altLang="zh-TW" sz="2000" smtClean="0">
                <a:solidFill>
                  <a:srgbClr val="FF0000"/>
                </a:solidFill>
              </a:rPr>
              <a:t>日</a:t>
            </a:r>
            <a:endParaRPr lang="en-US" altLang="zh-TW" sz="2000" smtClean="0">
              <a:solidFill>
                <a:srgbClr val="FF0000"/>
              </a:solidFill>
            </a:endParaRPr>
          </a:p>
          <a:p>
            <a:r>
              <a:rPr lang="zh-TW" altLang="zh-TW" sz="2000" smtClean="0">
                <a:solidFill>
                  <a:srgbClr val="FF0000"/>
                </a:solidFill>
              </a:rPr>
              <a:t>洪姓女藥師</a:t>
            </a:r>
            <a:r>
              <a:rPr lang="en-US" altLang="zh-TW" sz="2000" smtClean="0">
                <a:solidFill>
                  <a:srgbClr val="FF0000"/>
                </a:solidFill>
              </a:rPr>
              <a:t>5</a:t>
            </a:r>
            <a:r>
              <a:rPr lang="zh-TW" altLang="zh-TW" sz="2000" smtClean="0">
                <a:solidFill>
                  <a:srgbClr val="FF0000"/>
                </a:solidFill>
              </a:rPr>
              <a:t>年前任職台北</a:t>
            </a:r>
            <a:r>
              <a:rPr lang="zh-TW" altLang="en-US" sz="2000" smtClean="0">
                <a:solidFill>
                  <a:srgbClr val="FF0000"/>
                </a:solidFill>
                <a:latin typeface="新細明體" pitchFamily="18" charset="-120"/>
                <a:ea typeface="新細明體" pitchFamily="18" charset="-120"/>
              </a:rPr>
              <a:t>〇〇</a:t>
            </a:r>
            <a:r>
              <a:rPr lang="zh-TW" altLang="en-US" sz="2000" smtClean="0">
                <a:solidFill>
                  <a:srgbClr val="FF0000"/>
                </a:solidFill>
              </a:rPr>
              <a:t>醫院</a:t>
            </a:r>
            <a:r>
              <a:rPr lang="zh-TW" altLang="zh-TW" sz="2000" smtClean="0">
                <a:solidFill>
                  <a:srgbClr val="FF0000"/>
                </a:solidFill>
              </a:rPr>
              <a:t>化療藥局時，因吸入過量揮發性化療藥物</a:t>
            </a:r>
            <a:r>
              <a:rPr lang="en-US" altLang="zh-TW" sz="2000" smtClean="0">
                <a:solidFill>
                  <a:srgbClr val="FF0000"/>
                </a:solidFill>
              </a:rPr>
              <a:t>Pt</a:t>
            </a:r>
            <a:r>
              <a:rPr lang="zh-TW" altLang="zh-TW" sz="2000" smtClean="0">
                <a:solidFill>
                  <a:srgbClr val="FF0000"/>
                </a:solidFill>
              </a:rPr>
              <a:t>而掉髮全禿，洪女指控</a:t>
            </a:r>
            <a:r>
              <a:rPr lang="zh-TW" altLang="en-US" sz="2000" smtClean="0">
                <a:solidFill>
                  <a:srgbClr val="FF0000"/>
                </a:solidFill>
                <a:latin typeface="新細明體" pitchFamily="18" charset="-120"/>
                <a:ea typeface="新細明體" pitchFamily="18" charset="-120"/>
              </a:rPr>
              <a:t>〇〇</a:t>
            </a:r>
            <a:r>
              <a:rPr lang="zh-TW" altLang="zh-TW" sz="2000" b="1" smtClean="0">
                <a:solidFill>
                  <a:srgbClr val="00B050"/>
                </a:solidFill>
              </a:rPr>
              <a:t>未提供安全工作環境</a:t>
            </a:r>
            <a:r>
              <a:rPr lang="zh-TW" altLang="zh-TW" sz="2000" smtClean="0">
                <a:solidFill>
                  <a:srgbClr val="FF0000"/>
                </a:solidFill>
              </a:rPr>
              <a:t>，求償工作收入損失等國賠共</a:t>
            </a:r>
            <a:r>
              <a:rPr lang="en-US" altLang="zh-TW" sz="2000" smtClean="0">
                <a:solidFill>
                  <a:srgbClr val="FF0000"/>
                </a:solidFill>
              </a:rPr>
              <a:t>360</a:t>
            </a:r>
            <a:r>
              <a:rPr lang="zh-TW" altLang="zh-TW" sz="2000" smtClean="0">
                <a:solidFill>
                  <a:srgbClr val="FF0000"/>
                </a:solidFill>
              </a:rPr>
              <a:t>萬元，最高法院指</a:t>
            </a:r>
            <a:r>
              <a:rPr lang="zh-TW" altLang="en-US" sz="2000" smtClean="0">
                <a:solidFill>
                  <a:srgbClr val="FF0000"/>
                </a:solidFill>
                <a:latin typeface="新細明體" pitchFamily="18" charset="-120"/>
                <a:ea typeface="新細明體" pitchFamily="18" charset="-120"/>
              </a:rPr>
              <a:t>〇〇</a:t>
            </a:r>
            <a:r>
              <a:rPr lang="zh-TW" altLang="zh-TW" sz="2000" smtClean="0">
                <a:solidFill>
                  <a:srgbClr val="FF0000"/>
                </a:solidFill>
              </a:rPr>
              <a:t>確未善盡保護藥師責任，但全禿僅造成洪女內心驚恐與外表美觀，不影響其工作專業能力，且掉髮已長回，今判</a:t>
            </a:r>
            <a:r>
              <a:rPr lang="zh-TW" altLang="en-US" sz="2000" smtClean="0">
                <a:solidFill>
                  <a:srgbClr val="FF0000"/>
                </a:solidFill>
                <a:latin typeface="新細明體" pitchFamily="18" charset="-120"/>
                <a:ea typeface="新細明體" pitchFamily="18" charset="-120"/>
              </a:rPr>
              <a:t>〇〇</a:t>
            </a:r>
            <a:r>
              <a:rPr lang="zh-TW" altLang="zh-TW" sz="2000" smtClean="0">
                <a:solidFill>
                  <a:srgbClr val="FF0000"/>
                </a:solidFill>
              </a:rPr>
              <a:t>僅須賠償洪女精神慰撫</a:t>
            </a:r>
            <a:r>
              <a:rPr lang="en-US" altLang="zh-TW" sz="2000" smtClean="0">
                <a:solidFill>
                  <a:srgbClr val="FF0000"/>
                </a:solidFill>
              </a:rPr>
              <a:t>60</a:t>
            </a:r>
            <a:r>
              <a:rPr lang="zh-TW" altLang="zh-TW" sz="2000" smtClean="0">
                <a:solidFill>
                  <a:srgbClr val="FF0000"/>
                </a:solidFill>
              </a:rPr>
              <a:t>萬元定讞。</a:t>
            </a:r>
            <a:endParaRPr lang="zh-TW" altLang="en-US" sz="2000" smtClean="0">
              <a:solidFill>
                <a:srgbClr val="FF0000"/>
              </a:solidFill>
            </a:endParaRPr>
          </a:p>
        </p:txBody>
      </p:sp>
      <p:sp>
        <p:nvSpPr>
          <p:cNvPr id="5" name="投影片編號版面配置區 4"/>
          <p:cNvSpPr>
            <a:spLocks noGrp="1"/>
          </p:cNvSpPr>
          <p:nvPr>
            <p:ph type="sldNum" sz="quarter" idx="12"/>
          </p:nvPr>
        </p:nvSpPr>
        <p:spPr/>
        <p:txBody>
          <a:bodyPr/>
          <a:lstStyle/>
          <a:p>
            <a:pPr>
              <a:defRPr/>
            </a:pPr>
            <a:fld id="{B11D71FC-CBCE-48AB-9ED9-3B5C545BE936}" type="slidenum">
              <a:rPr lang="en-US" altLang="zh-TW" smtClean="0"/>
              <a:pPr>
                <a:defRPr/>
              </a:pPr>
              <a:t>4</a:t>
            </a:fld>
            <a:endParaRPr lang="en-US" altLang="zh-TW"/>
          </a:p>
        </p:txBody>
      </p:sp>
      <p:pic>
        <p:nvPicPr>
          <p:cNvPr id="11270" name="圖片 1" descr="http://twimg.edgesuite.net/images/ReNews/20151007/640_f95c1eed8cc81b3c81aba4b7d0d17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6815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928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sz="3200" b="1" smtClean="0">
                <a:solidFill>
                  <a:srgbClr val="FF0000"/>
                </a:solidFill>
              </a:rPr>
              <a:t>104</a:t>
            </a:r>
            <a:r>
              <a:rPr lang="zh-TW" altLang="zh-TW" sz="3200" b="1" smtClean="0">
                <a:solidFill>
                  <a:srgbClr val="FF0000"/>
                </a:solidFill>
              </a:rPr>
              <a:t>年</a:t>
            </a:r>
            <a:r>
              <a:rPr lang="en-US" altLang="zh-TW" sz="3200" b="1" smtClean="0">
                <a:solidFill>
                  <a:srgbClr val="FF0000"/>
                </a:solidFill>
              </a:rPr>
              <a:t>9</a:t>
            </a:r>
            <a:r>
              <a:rPr lang="zh-TW" altLang="zh-TW" sz="3200" b="1" smtClean="0">
                <a:solidFill>
                  <a:srgbClr val="FF0000"/>
                </a:solidFill>
              </a:rPr>
              <a:t>月</a:t>
            </a:r>
            <a:r>
              <a:rPr lang="en-US" altLang="zh-TW" sz="3200" b="1" smtClean="0">
                <a:solidFill>
                  <a:srgbClr val="FF0000"/>
                </a:solidFill>
              </a:rPr>
              <a:t>20</a:t>
            </a:r>
            <a:r>
              <a:rPr lang="zh-TW" altLang="zh-TW" sz="3200" b="1" smtClean="0">
                <a:solidFill>
                  <a:srgbClr val="FF0000"/>
                </a:solidFill>
              </a:rPr>
              <a:t>日</a:t>
            </a:r>
            <a:r>
              <a:rPr lang="en-US" altLang="zh-TW" sz="3200" b="1" smtClean="0">
                <a:solidFill>
                  <a:srgbClr val="FF0000"/>
                </a:solidFill>
              </a:rPr>
              <a:t> </a:t>
            </a:r>
            <a:br>
              <a:rPr lang="en-US" altLang="zh-TW" sz="3200" b="1" smtClean="0">
                <a:solidFill>
                  <a:srgbClr val="FF0000"/>
                </a:solidFill>
              </a:rPr>
            </a:br>
            <a:r>
              <a:rPr lang="zh-TW" altLang="zh-TW" sz="3200" b="1" smtClean="0">
                <a:solidFill>
                  <a:srgbClr val="FF0000"/>
                </a:solidFill>
              </a:rPr>
              <a:t>安全衛生輔導團</a:t>
            </a:r>
            <a:endParaRPr lang="zh-TW" altLang="en-US" sz="3200" smtClean="0">
              <a:solidFill>
                <a:srgbClr val="FF0000"/>
              </a:solidFill>
            </a:endParaRPr>
          </a:p>
        </p:txBody>
      </p:sp>
      <p:sp>
        <p:nvSpPr>
          <p:cNvPr id="12291" name="內容版面配置區 2"/>
          <p:cNvSpPr>
            <a:spLocks noGrp="1"/>
          </p:cNvSpPr>
          <p:nvPr>
            <p:ph sz="half" idx="1"/>
          </p:nvPr>
        </p:nvSpPr>
        <p:spPr/>
        <p:txBody>
          <a:bodyPr/>
          <a:lstStyle/>
          <a:p>
            <a:endParaRPr lang="zh-TW" altLang="en-US" smtClean="0"/>
          </a:p>
        </p:txBody>
      </p:sp>
      <p:sp>
        <p:nvSpPr>
          <p:cNvPr id="12292" name="內容版面配置區 3"/>
          <p:cNvSpPr>
            <a:spLocks noGrp="1"/>
          </p:cNvSpPr>
          <p:nvPr>
            <p:ph sz="half" idx="2"/>
          </p:nvPr>
        </p:nvSpPr>
        <p:spPr/>
        <p:txBody>
          <a:bodyPr/>
          <a:lstStyle/>
          <a:p>
            <a:r>
              <a:rPr lang="zh-TW" altLang="en-US" b="1" smtClean="0">
                <a:solidFill>
                  <a:srgbClr val="00B050"/>
                </a:solidFill>
              </a:rPr>
              <a:t>某大學</a:t>
            </a:r>
            <a:r>
              <a:rPr lang="en-US" altLang="zh-TW" sz="2000" b="1" smtClean="0"/>
              <a:t>….</a:t>
            </a:r>
          </a:p>
          <a:p>
            <a:r>
              <a:rPr lang="zh-TW" altLang="zh-TW" sz="2000" b="1" smtClean="0"/>
              <a:t>將裝有有機溶劑、硫酸、硝酸及氫氧化鉀等廢液瓶</a:t>
            </a:r>
            <a:r>
              <a:rPr lang="en-US" altLang="zh-TW" sz="2000" b="1" smtClean="0"/>
              <a:t>(</a:t>
            </a:r>
            <a:r>
              <a:rPr lang="zh-TW" altLang="zh-TW" sz="2000" b="1" smtClean="0"/>
              <a:t>桶</a:t>
            </a:r>
            <a:r>
              <a:rPr lang="en-US" altLang="zh-TW" sz="2000" b="1" smtClean="0"/>
              <a:t>)</a:t>
            </a:r>
            <a:r>
              <a:rPr lang="zh-TW" altLang="zh-TW" sz="2000" b="1" smtClean="0"/>
              <a:t>等</a:t>
            </a:r>
          </a:p>
          <a:p>
            <a:r>
              <a:rPr lang="zh-TW" altLang="zh-TW" sz="2000" b="1" smtClean="0"/>
              <a:t>不相容藥品放在可燃的抽氣櫃底部。</a:t>
            </a:r>
          </a:p>
          <a:p>
            <a:r>
              <a:rPr lang="zh-TW" altLang="zh-TW" sz="2000" b="1" smtClean="0"/>
              <a:t></a:t>
            </a:r>
            <a:r>
              <a:rPr lang="zh-TW" altLang="zh-TW" sz="2000" b="1" smtClean="0">
                <a:solidFill>
                  <a:srgbClr val="FF0000"/>
                </a:solidFill>
              </a:rPr>
              <a:t>不安全行為：</a:t>
            </a:r>
          </a:p>
          <a:p>
            <a:r>
              <a:rPr lang="en-US" altLang="zh-TW" sz="2000" b="1" smtClean="0"/>
              <a:t>– </a:t>
            </a:r>
            <a:r>
              <a:rPr lang="zh-TW" altLang="zh-TW" sz="2000" b="1" smtClean="0"/>
              <a:t>於休假、無人在現場的情況下，為減除整個實驗室內空氣</a:t>
            </a:r>
          </a:p>
          <a:p>
            <a:r>
              <a:rPr lang="zh-TW" altLang="zh-TW" sz="2000" b="1" smtClean="0"/>
              <a:t>中異味，讓抽氣櫃原有及加裝的兩個排氣機持續運轉。</a:t>
            </a:r>
            <a:endParaRPr lang="zh-TW" altLang="en-US" sz="2000" b="1" smtClean="0"/>
          </a:p>
        </p:txBody>
      </p:sp>
      <p:pic>
        <p:nvPicPr>
          <p:cNvPr id="12293" name="圖片 2"/>
          <p:cNvPicPr>
            <a:picLocks noChangeAspect="1" noChangeArrowheads="1"/>
          </p:cNvPicPr>
          <p:nvPr/>
        </p:nvPicPr>
        <p:blipFill>
          <a:blip r:embed="rId2">
            <a:extLst>
              <a:ext uri="{28A0092B-C50C-407E-A947-70E740481C1C}">
                <a14:useLocalDpi xmlns:a14="http://schemas.microsoft.com/office/drawing/2010/main" val="0"/>
              </a:ext>
            </a:extLst>
          </a:blip>
          <a:srcRect l="35075" t="45728" r="36201" b="24480"/>
          <a:stretch>
            <a:fillRect/>
          </a:stretch>
        </p:blipFill>
        <p:spPr bwMode="auto">
          <a:xfrm>
            <a:off x="611188" y="1700213"/>
            <a:ext cx="38893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4" name="Group 7"/>
          <p:cNvGrpSpPr>
            <a:grpSpLocks/>
          </p:cNvGrpSpPr>
          <p:nvPr/>
        </p:nvGrpSpPr>
        <p:grpSpPr bwMode="auto">
          <a:xfrm>
            <a:off x="3259138" y="2738438"/>
            <a:ext cx="2124075" cy="2778125"/>
            <a:chOff x="385" y="663"/>
            <a:chExt cx="1338" cy="998"/>
          </a:xfrm>
        </p:grpSpPr>
        <p:sp>
          <p:nvSpPr>
            <p:cNvPr id="12296" name="AutoShape 3"/>
            <p:cNvSpPr>
              <a:spLocks noChangeArrowheads="1"/>
            </p:cNvSpPr>
            <p:nvPr/>
          </p:nvSpPr>
          <p:spPr bwMode="auto">
            <a:xfrm>
              <a:off x="385" y="663"/>
              <a:ext cx="1338" cy="998"/>
            </a:xfrm>
            <a:prstGeom prst="irregularSeal1">
              <a:avLst/>
            </a:prstGeom>
            <a:gradFill rotWithShape="1">
              <a:gsLst>
                <a:gs pos="0">
                  <a:srgbClr val="FFFFFF"/>
                </a:gs>
                <a:gs pos="100000">
                  <a:srgbClr val="FF9900"/>
                </a:gs>
              </a:gsLst>
              <a:path path="shape">
                <a:fillToRect l="50000" t="50000" r="50000" b="50000"/>
              </a:path>
            </a:gradFill>
            <a:ln w="9525">
              <a:solidFill>
                <a:schemeClr val="tx1"/>
              </a:solidFill>
              <a:miter lim="800000"/>
              <a:headEnd/>
              <a:tailEnd/>
            </a:ln>
          </p:spPr>
          <p:txBody>
            <a:bodyPr wrap="none" anchor="ctr"/>
            <a:lstStyle/>
            <a:p>
              <a:endParaRPr lang="zh-TW" altLang="en-US"/>
            </a:p>
          </p:txBody>
        </p:sp>
        <p:sp>
          <p:nvSpPr>
            <p:cNvPr id="12297" name="Text Box 4"/>
            <p:cNvSpPr txBox="1">
              <a:spLocks noChangeArrowheads="1"/>
            </p:cNvSpPr>
            <p:nvPr/>
          </p:nvSpPr>
          <p:spPr bwMode="auto">
            <a:xfrm>
              <a:off x="748" y="981"/>
              <a:ext cx="59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b="1">
                  <a:solidFill>
                    <a:srgbClr val="FF0000"/>
                  </a:solidFill>
                  <a:latin typeface="標楷體" pitchFamily="65" charset="-120"/>
                  <a:ea typeface="標楷體" pitchFamily="65" charset="-120"/>
                </a:rPr>
                <a:t>不定時炸彈</a:t>
              </a:r>
            </a:p>
          </p:txBody>
        </p:sp>
      </p:grpSp>
      <p:sp>
        <p:nvSpPr>
          <p:cNvPr id="9" name="AutoShape 4"/>
          <p:cNvSpPr>
            <a:spLocks noChangeArrowheads="1"/>
          </p:cNvSpPr>
          <p:nvPr/>
        </p:nvSpPr>
        <p:spPr bwMode="auto">
          <a:xfrm>
            <a:off x="2630488" y="4119563"/>
            <a:ext cx="1944687" cy="739775"/>
          </a:xfrm>
          <a:prstGeom prst="irregularSeal2">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p:spPr>
        <p:txBody>
          <a:bodyPr wrap="none" anchor="ctr"/>
          <a:lstStyle/>
          <a:p>
            <a:pPr algn="ctr">
              <a:lnSpc>
                <a:spcPct val="130000"/>
              </a:lnSpc>
            </a:pPr>
            <a:r>
              <a:rPr lang="zh-TW" altLang="en-US" sz="2400" b="1">
                <a:latin typeface="標楷體" pitchFamily="65" charset="-120"/>
                <a:ea typeface="標楷體" pitchFamily="65" charset="-120"/>
              </a:rPr>
              <a:t>突炸</a:t>
            </a:r>
            <a:r>
              <a:rPr lang="en-US" altLang="zh-TW" sz="2400" b="1">
                <a:latin typeface="標楷體" pitchFamily="65" charset="-120"/>
                <a:ea typeface="標楷體" pitchFamily="65" charset="-120"/>
              </a:rPr>
              <a:t>!!</a:t>
            </a:r>
          </a:p>
        </p:txBody>
      </p:sp>
    </p:spTree>
    <p:extLst>
      <p:ext uri="{BB962C8B-B14F-4D97-AF65-F5344CB8AC3E}">
        <p14:creationId xmlns:p14="http://schemas.microsoft.com/office/powerpoint/2010/main" val="2926636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42913" y="116632"/>
            <a:ext cx="8229600" cy="1143000"/>
          </a:xfrm>
        </p:spPr>
        <p:txBody>
          <a:bodyPr>
            <a:normAutofit/>
          </a:bodyPr>
          <a:lstStyle/>
          <a:p>
            <a:r>
              <a:rPr lang="zh-TW" altLang="en-US" sz="3600" dirty="0" smtClean="0">
                <a:latin typeface="新細明體" pitchFamily="18" charset="-120"/>
              </a:rPr>
              <a:t>〇〇大學</a:t>
            </a:r>
            <a:r>
              <a:rPr lang="zh-TW" altLang="en-US" sz="3600" dirty="0" smtClean="0"/>
              <a:t>化工館</a:t>
            </a:r>
            <a:r>
              <a:rPr lang="zh-TW" altLang="zh-TW" sz="3600" dirty="0" smtClean="0">
                <a:solidFill>
                  <a:srgbClr val="7030A0"/>
                </a:solidFill>
              </a:rPr>
              <a:t>四氫呋喃</a:t>
            </a:r>
            <a:r>
              <a:rPr lang="zh-TW" altLang="zh-TW" sz="3600" dirty="0" smtClean="0"/>
              <a:t>燃燒造成火災</a:t>
            </a:r>
            <a:endParaRPr lang="zh-TW" altLang="en-US" sz="3600" dirty="0" smtClean="0"/>
          </a:p>
        </p:txBody>
      </p:sp>
      <p:sp>
        <p:nvSpPr>
          <p:cNvPr id="13315" name="內容版面配置區 2"/>
          <p:cNvSpPr>
            <a:spLocks noGrp="1"/>
          </p:cNvSpPr>
          <p:nvPr>
            <p:ph sz="half" idx="1"/>
          </p:nvPr>
        </p:nvSpPr>
        <p:spPr/>
        <p:txBody>
          <a:bodyPr/>
          <a:lstStyle/>
          <a:p>
            <a:endParaRPr lang="zh-TW" altLang="en-US" smtClean="0"/>
          </a:p>
        </p:txBody>
      </p:sp>
      <p:sp>
        <p:nvSpPr>
          <p:cNvPr id="13316" name="內容版面配置區 3"/>
          <p:cNvSpPr>
            <a:spLocks noGrp="1"/>
          </p:cNvSpPr>
          <p:nvPr>
            <p:ph sz="half" idx="2"/>
          </p:nvPr>
        </p:nvSpPr>
        <p:spPr/>
        <p:txBody>
          <a:bodyPr/>
          <a:lstStyle/>
          <a:p>
            <a:r>
              <a:rPr lang="zh-TW" altLang="zh-TW" dirty="0" smtClean="0"/>
              <a:t>抽氣櫃內溶劑濃度超過爆炸下限，且有電氣設備。</a:t>
            </a:r>
          </a:p>
          <a:p>
            <a:r>
              <a:rPr lang="zh-TW" altLang="zh-TW" dirty="0" smtClean="0"/>
              <a:t></a:t>
            </a:r>
            <a:r>
              <a:rPr lang="zh-TW" altLang="zh-TW" b="1" dirty="0" smtClean="0">
                <a:solidFill>
                  <a:srgbClr val="FF0000"/>
                </a:solidFill>
              </a:rPr>
              <a:t>不安全行為：</a:t>
            </a:r>
          </a:p>
          <a:p>
            <a:r>
              <a:rPr lang="en-US" altLang="zh-TW" dirty="0" smtClean="0"/>
              <a:t>– </a:t>
            </a:r>
            <a:r>
              <a:rPr lang="zh-TW" altLang="zh-TW" dirty="0" smtClean="0"/>
              <a:t>於無人看管狀態下仍使設備運作。</a:t>
            </a:r>
            <a:endParaRPr lang="zh-TW" altLang="en-US" dirty="0" smtClean="0"/>
          </a:p>
        </p:txBody>
      </p:sp>
      <p:pic>
        <p:nvPicPr>
          <p:cNvPr id="13317"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 y="1412875"/>
            <a:ext cx="38496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矩形 4"/>
          <p:cNvSpPr>
            <a:spLocks noChangeArrowheads="1"/>
          </p:cNvSpPr>
          <p:nvPr/>
        </p:nvSpPr>
        <p:spPr bwMode="auto">
          <a:xfrm>
            <a:off x="468313" y="5373688"/>
            <a:ext cx="3959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zh-TW" b="1">
                <a:solidFill>
                  <a:srgbClr val="7030A0"/>
                </a:solidFill>
              </a:rPr>
              <a:t>四氫呋喃</a:t>
            </a:r>
            <a:r>
              <a:rPr lang="zh-TW" altLang="zh-TW" b="1">
                <a:solidFill>
                  <a:srgbClr val="FF0000"/>
                </a:solidFill>
              </a:rPr>
              <a:t>有毒、易燃，暴露於空氣或光線下會形成爆炸性過氧化物</a:t>
            </a:r>
            <a:endParaRPr lang="zh-TW" altLang="en-US" b="1">
              <a:solidFill>
                <a:srgbClr val="FF0000"/>
              </a:solidFill>
            </a:endParaRPr>
          </a:p>
        </p:txBody>
      </p:sp>
      <p:grpSp>
        <p:nvGrpSpPr>
          <p:cNvPr id="13319" name="Group 7"/>
          <p:cNvGrpSpPr>
            <a:grpSpLocks/>
          </p:cNvGrpSpPr>
          <p:nvPr/>
        </p:nvGrpSpPr>
        <p:grpSpPr bwMode="auto">
          <a:xfrm>
            <a:off x="2660650" y="3860800"/>
            <a:ext cx="1624013" cy="1981200"/>
            <a:chOff x="385" y="663"/>
            <a:chExt cx="1338" cy="998"/>
          </a:xfrm>
        </p:grpSpPr>
        <p:sp>
          <p:nvSpPr>
            <p:cNvPr id="13320" name="AutoShape 3"/>
            <p:cNvSpPr>
              <a:spLocks noChangeArrowheads="1"/>
            </p:cNvSpPr>
            <p:nvPr/>
          </p:nvSpPr>
          <p:spPr bwMode="auto">
            <a:xfrm>
              <a:off x="385" y="663"/>
              <a:ext cx="1338" cy="998"/>
            </a:xfrm>
            <a:prstGeom prst="irregularSeal1">
              <a:avLst/>
            </a:prstGeom>
            <a:gradFill rotWithShape="1">
              <a:gsLst>
                <a:gs pos="0">
                  <a:srgbClr val="FFFFFF"/>
                </a:gs>
                <a:gs pos="100000">
                  <a:srgbClr val="FF9900"/>
                </a:gs>
              </a:gsLst>
              <a:path path="shape">
                <a:fillToRect l="50000" t="50000" r="50000" b="50000"/>
              </a:path>
            </a:gradFill>
            <a:ln w="9525">
              <a:solidFill>
                <a:schemeClr val="tx1"/>
              </a:solidFill>
              <a:miter lim="800000"/>
              <a:headEnd/>
              <a:tailEnd/>
            </a:ln>
          </p:spPr>
          <p:txBody>
            <a:bodyPr wrap="none" anchor="ctr"/>
            <a:lstStyle/>
            <a:p>
              <a:endParaRPr lang="zh-TW" altLang="en-US"/>
            </a:p>
          </p:txBody>
        </p:sp>
        <p:sp>
          <p:nvSpPr>
            <p:cNvPr id="13321" name="Text Box 4"/>
            <p:cNvSpPr txBox="1">
              <a:spLocks noChangeArrowheads="1"/>
            </p:cNvSpPr>
            <p:nvPr/>
          </p:nvSpPr>
          <p:spPr bwMode="auto">
            <a:xfrm>
              <a:off x="748" y="981"/>
              <a:ext cx="59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b="1">
                  <a:solidFill>
                    <a:srgbClr val="FF0000"/>
                  </a:solidFill>
                  <a:latin typeface="標楷體" pitchFamily="65" charset="-120"/>
                  <a:ea typeface="標楷體" pitchFamily="65" charset="-120"/>
                </a:rPr>
                <a:t>不定時炸彈</a:t>
              </a:r>
            </a:p>
          </p:txBody>
        </p:sp>
      </p:grpSp>
    </p:spTree>
    <p:extLst>
      <p:ext uri="{BB962C8B-B14F-4D97-AF65-F5344CB8AC3E}">
        <p14:creationId xmlns:p14="http://schemas.microsoft.com/office/powerpoint/2010/main" val="3910867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r>
              <a:rPr lang="zh-TW" altLang="zh-TW" smtClean="0">
                <a:solidFill>
                  <a:srgbClr val="FF0000"/>
                </a:solidFill>
              </a:rPr>
              <a:t>國立東華大學</a:t>
            </a:r>
            <a:r>
              <a:rPr lang="zh-TW" altLang="zh-TW" smtClean="0"/>
              <a:t>理工一館</a:t>
            </a:r>
            <a:r>
              <a:rPr lang="en-US" altLang="zh-TW" smtClean="0"/>
              <a:t>B229</a:t>
            </a:r>
            <a:r>
              <a:rPr lang="zh-TW" altLang="zh-TW" smtClean="0"/>
              <a:t>室材料科學與工程學系</a:t>
            </a:r>
            <a:r>
              <a:rPr lang="en-US" altLang="zh-TW" smtClean="0"/>
              <a:t>102</a:t>
            </a:r>
            <a:r>
              <a:rPr lang="zh-TW" altLang="zh-TW" smtClean="0"/>
              <a:t>年</a:t>
            </a:r>
            <a:r>
              <a:rPr lang="en-US" altLang="zh-TW" smtClean="0"/>
              <a:t>9</a:t>
            </a:r>
            <a:r>
              <a:rPr lang="zh-TW" altLang="zh-TW" smtClean="0"/>
              <a:t>月</a:t>
            </a:r>
            <a:r>
              <a:rPr lang="en-US" altLang="zh-TW" smtClean="0"/>
              <a:t>20</a:t>
            </a:r>
            <a:r>
              <a:rPr lang="zh-TW" altLang="zh-TW" smtClean="0"/>
              <a:t>日上午</a:t>
            </a:r>
            <a:r>
              <a:rPr lang="en-US" altLang="zh-TW" smtClean="0"/>
              <a:t>9</a:t>
            </a:r>
            <a:r>
              <a:rPr lang="zh-TW" altLang="zh-TW" smtClean="0"/>
              <a:t>時</a:t>
            </a:r>
            <a:endParaRPr lang="zh-TW" altLang="en-US" smtClean="0"/>
          </a:p>
        </p:txBody>
      </p:sp>
      <p:sp>
        <p:nvSpPr>
          <p:cNvPr id="14339" name="內容版面配置區 2"/>
          <p:cNvSpPr>
            <a:spLocks noGrp="1"/>
          </p:cNvSpPr>
          <p:nvPr>
            <p:ph idx="1"/>
          </p:nvPr>
        </p:nvSpPr>
        <p:spPr/>
        <p:txBody>
          <a:bodyPr/>
          <a:lstStyle/>
          <a:p>
            <a:endParaRPr lang="zh-TW" altLang="en-US" smtClean="0"/>
          </a:p>
        </p:txBody>
      </p:sp>
      <p:sp>
        <p:nvSpPr>
          <p:cNvPr id="14340" name="文字版面配置區 3"/>
          <p:cNvSpPr>
            <a:spLocks noGrp="1"/>
          </p:cNvSpPr>
          <p:nvPr>
            <p:ph type="body" sz="half" idx="2"/>
          </p:nvPr>
        </p:nvSpPr>
        <p:spPr/>
        <p:txBody>
          <a:bodyPr/>
          <a:lstStyle/>
          <a:p>
            <a:r>
              <a:rPr lang="zh-TW" altLang="zh-TW" smtClean="0"/>
              <a:t>實驗室抽氣櫃前方及櫃子下方均嚴重灼燒焦黑，消防隊稱：「</a:t>
            </a:r>
            <a:r>
              <a:rPr lang="zh-TW" altLang="zh-TW" smtClean="0">
                <a:solidFill>
                  <a:srgbClr val="FF0000"/>
                </a:solidFill>
              </a:rPr>
              <a:t>因不知化學品為何物</a:t>
            </a:r>
            <a:r>
              <a:rPr lang="zh-TW" altLang="zh-TW" smtClean="0"/>
              <a:t>，故以乾粉滅火器滅火，並以水降溫，致現場地上積水。室內空氣不佳，已由化學系借來</a:t>
            </a:r>
            <a:r>
              <a:rPr lang="en-US" altLang="zh-TW" smtClean="0"/>
              <a:t>B</a:t>
            </a:r>
            <a:r>
              <a:rPr lang="zh-TW" altLang="zh-TW" smtClean="0"/>
              <a:t>級防護衣。經討論後先填報初步報告結論：請先將抽氣櫃上方化學藥品及廢液桶移開，避免化學反應發生</a:t>
            </a:r>
            <a:endParaRPr lang="en-US" altLang="zh-TW" smtClean="0"/>
          </a:p>
          <a:p>
            <a:r>
              <a:rPr lang="zh-TW" altLang="zh-TW" smtClean="0"/>
              <a:t>魏茂國教授表示，該抽氣櫃平時只供貯存硫酸、硝酸、氫氧化鉀及有機溶劑廢液之用，又為增加排氣、除臭效果，另於抽氣櫃導管尾部加裝一排氣機，並將其控制開關設於抽氣櫃控制面板上</a:t>
            </a:r>
            <a:r>
              <a:rPr lang="en-US" altLang="zh-TW" smtClean="0"/>
              <a:t>(</a:t>
            </a:r>
            <a:r>
              <a:rPr lang="zh-TW" altLang="zh-TW" smtClean="0"/>
              <a:t>圖三</a:t>
            </a:r>
            <a:r>
              <a:rPr lang="en-US" altLang="zh-TW" smtClean="0"/>
              <a:t>)</a:t>
            </a:r>
            <a:r>
              <a:rPr lang="zh-TW" altLang="zh-TW" smtClean="0"/>
              <a:t>，</a:t>
            </a:r>
            <a:r>
              <a:rPr lang="zh-TW" altLang="zh-TW" smtClean="0">
                <a:solidFill>
                  <a:srgbClr val="FF0000"/>
                </a:solidFill>
              </a:rPr>
              <a:t>而起火點可能就在加裝之控制開關處</a:t>
            </a:r>
            <a:r>
              <a:rPr lang="en-US" altLang="zh-TW" smtClean="0">
                <a:solidFill>
                  <a:srgbClr val="FF0000"/>
                </a:solidFill>
              </a:rPr>
              <a:t>(</a:t>
            </a:r>
            <a:r>
              <a:rPr lang="zh-TW" altLang="zh-TW" smtClean="0">
                <a:solidFill>
                  <a:srgbClr val="FF0000"/>
                </a:solidFill>
              </a:rPr>
              <a:t>圖四</a:t>
            </a:r>
            <a:r>
              <a:rPr lang="en-US" altLang="zh-TW" smtClean="0">
                <a:solidFill>
                  <a:srgbClr val="FF0000"/>
                </a:solidFill>
              </a:rPr>
              <a:t>)</a:t>
            </a:r>
            <a:r>
              <a:rPr lang="zh-TW" altLang="zh-TW" smtClean="0"/>
              <a:t>。起火後，下層之左側兩個置物櫃嚴重燒毀，而右邊兩個置物櫃則部分燒焦，另抽氣櫃上層貯存的四個</a:t>
            </a:r>
            <a:r>
              <a:rPr lang="en-US" altLang="zh-TW" smtClean="0"/>
              <a:t>20</a:t>
            </a:r>
            <a:r>
              <a:rPr lang="zh-TW" altLang="zh-TW" smtClean="0"/>
              <a:t>公升高密度丙烯</a:t>
            </a:r>
            <a:r>
              <a:rPr lang="en-US" altLang="zh-TW" smtClean="0"/>
              <a:t>(HDPE)</a:t>
            </a:r>
            <a:r>
              <a:rPr lang="zh-TW" altLang="zh-TW" smtClean="0"/>
              <a:t>桶裝之廢酸液被燒毀</a:t>
            </a:r>
            <a:endParaRPr lang="zh-TW" altLang="en-US" smtClean="0"/>
          </a:p>
        </p:txBody>
      </p:sp>
      <p:pic>
        <p:nvPicPr>
          <p:cNvPr id="14341" name="圖片 1" descr="IMG_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88913"/>
            <a:ext cx="4318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圖片 29" descr="IMG_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28775"/>
            <a:ext cx="36401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圖片 124"/>
          <p:cNvPicPr>
            <a:picLocks noChangeAspect="1" noChangeArrowheads="1"/>
          </p:cNvPicPr>
          <p:nvPr/>
        </p:nvPicPr>
        <p:blipFill>
          <a:blip r:embed="rId5">
            <a:extLst>
              <a:ext uri="{28A0092B-C50C-407E-A947-70E740481C1C}">
                <a14:useLocalDpi xmlns:a14="http://schemas.microsoft.com/office/drawing/2010/main" val="0"/>
              </a:ext>
            </a:extLst>
          </a:blip>
          <a:srcRect l="1244" t="2687" r="14523" b="8060"/>
          <a:stretch>
            <a:fillRect/>
          </a:stretch>
        </p:blipFill>
        <p:spPr bwMode="auto">
          <a:xfrm>
            <a:off x="4787900" y="3213100"/>
            <a:ext cx="39195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圖片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3598863"/>
            <a:ext cx="2430463"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4"/>
          <p:cNvSpPr>
            <a:spLocks noChangeArrowheads="1"/>
          </p:cNvSpPr>
          <p:nvPr/>
        </p:nvSpPr>
        <p:spPr bwMode="auto">
          <a:xfrm>
            <a:off x="4403725" y="5221288"/>
            <a:ext cx="1944688" cy="739775"/>
          </a:xfrm>
          <a:prstGeom prst="irregularSeal2">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p:spPr>
        <p:txBody>
          <a:bodyPr wrap="none" anchor="ctr"/>
          <a:lstStyle/>
          <a:p>
            <a:pPr algn="ctr">
              <a:lnSpc>
                <a:spcPct val="130000"/>
              </a:lnSpc>
            </a:pPr>
            <a:r>
              <a:rPr lang="zh-TW" altLang="en-US" sz="2400" b="1">
                <a:latin typeface="標楷體" pitchFamily="65" charset="-120"/>
                <a:ea typeface="標楷體" pitchFamily="65" charset="-120"/>
              </a:rPr>
              <a:t>突炸</a:t>
            </a:r>
            <a:r>
              <a:rPr lang="en-US" altLang="zh-TW" sz="2400" b="1">
                <a:latin typeface="標楷體" pitchFamily="65" charset="-120"/>
                <a:ea typeface="標楷體" pitchFamily="65" charset="-120"/>
              </a:rPr>
              <a:t>!!</a:t>
            </a:r>
          </a:p>
        </p:txBody>
      </p:sp>
    </p:spTree>
    <p:extLst>
      <p:ext uri="{BB962C8B-B14F-4D97-AF65-F5344CB8AC3E}">
        <p14:creationId xmlns:p14="http://schemas.microsoft.com/office/powerpoint/2010/main" val="82367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sz="3200" b="1" smtClean="0">
                <a:solidFill>
                  <a:srgbClr val="FF0000"/>
                </a:solidFill>
              </a:rPr>
              <a:t>New…</a:t>
            </a:r>
            <a:r>
              <a:rPr lang="zh-TW" altLang="zh-TW" smtClean="0"/>
              <a:t>中興大學實驗室</a:t>
            </a:r>
            <a:r>
              <a:rPr lang="zh-TW" altLang="en-US" smtClean="0"/>
              <a:t>又</a:t>
            </a:r>
            <a:r>
              <a:rPr lang="zh-TW" altLang="zh-TW" smtClean="0"/>
              <a:t>火警</a:t>
            </a:r>
            <a:r>
              <a:rPr lang="en-US" altLang="zh-TW" sz="2000" smtClean="0">
                <a:solidFill>
                  <a:srgbClr val="FF0000"/>
                </a:solidFill>
              </a:rPr>
              <a:t>2015-12-23 </a:t>
            </a:r>
            <a:endParaRPr lang="zh-TW" altLang="en-US" sz="2000" smtClean="0">
              <a:solidFill>
                <a:srgbClr val="FF0000"/>
              </a:solidFill>
            </a:endParaRPr>
          </a:p>
        </p:txBody>
      </p:sp>
      <p:sp>
        <p:nvSpPr>
          <p:cNvPr id="15363" name="內容版面配置區 2"/>
          <p:cNvSpPr>
            <a:spLocks noGrp="1"/>
          </p:cNvSpPr>
          <p:nvPr>
            <p:ph sz="half" idx="1"/>
          </p:nvPr>
        </p:nvSpPr>
        <p:spPr/>
        <p:txBody>
          <a:bodyPr/>
          <a:lstStyle/>
          <a:p>
            <a:endParaRPr lang="zh-TW" altLang="en-US" smtClean="0"/>
          </a:p>
        </p:txBody>
      </p:sp>
      <p:sp>
        <p:nvSpPr>
          <p:cNvPr id="15364" name="內容版面配置區 3"/>
          <p:cNvSpPr>
            <a:spLocks noGrp="1"/>
          </p:cNvSpPr>
          <p:nvPr>
            <p:ph sz="half" idx="2"/>
          </p:nvPr>
        </p:nvSpPr>
        <p:spPr/>
        <p:txBody>
          <a:bodyPr/>
          <a:lstStyle/>
          <a:p>
            <a:r>
              <a:rPr lang="zh-TW" altLang="zh-TW" sz="2000" b="1" smtClean="0">
                <a:solidFill>
                  <a:srgbClr val="002060"/>
                </a:solidFill>
              </a:rPr>
              <a:t>今天早上</a:t>
            </a:r>
            <a:r>
              <a:rPr lang="en-US" altLang="zh-TW" sz="2000" b="1" smtClean="0">
                <a:solidFill>
                  <a:srgbClr val="002060"/>
                </a:solidFill>
              </a:rPr>
              <a:t>6</a:t>
            </a:r>
            <a:r>
              <a:rPr lang="zh-TW" altLang="zh-TW" sz="2000" b="1" smtClean="0">
                <a:solidFill>
                  <a:srgbClr val="002060"/>
                </a:solidFill>
              </a:rPr>
              <a:t>點，台中市消防局獲報，南區中興大學（</a:t>
            </a:r>
            <a:r>
              <a:rPr lang="zh-TW" altLang="zh-TW" sz="2000" b="1" smtClean="0">
                <a:solidFill>
                  <a:srgbClr val="FF0000"/>
                </a:solidFill>
              </a:rPr>
              <a:t>土木環工大樓</a:t>
            </a:r>
            <a:r>
              <a:rPr lang="zh-TW" altLang="zh-TW" sz="2000" b="1" smtClean="0">
                <a:solidFill>
                  <a:srgbClr val="002060"/>
                </a:solidFill>
              </a:rPr>
              <a:t>）</a:t>
            </a:r>
            <a:r>
              <a:rPr lang="en-US" altLang="zh-TW" sz="2000" b="1" smtClean="0">
                <a:solidFill>
                  <a:srgbClr val="002060"/>
                </a:solidFill>
              </a:rPr>
              <a:t>6</a:t>
            </a:r>
            <a:r>
              <a:rPr lang="zh-TW" altLang="zh-TW" sz="2000" b="1" smtClean="0">
                <a:solidFill>
                  <a:srgbClr val="002060"/>
                </a:solidFill>
              </a:rPr>
              <a:t>樓火警，校警隊表示現場實驗室有冒出火光，消防局派遣信義（含大里、中區及大誠）所屬，出動各式消防車</a:t>
            </a:r>
            <a:r>
              <a:rPr lang="en-US" altLang="zh-TW" sz="2000" b="1" smtClean="0">
                <a:solidFill>
                  <a:srgbClr val="002060"/>
                </a:solidFill>
              </a:rPr>
              <a:t>10</a:t>
            </a:r>
            <a:r>
              <a:rPr lang="zh-TW" altLang="zh-TW" sz="2000" b="1" smtClean="0">
                <a:solidFill>
                  <a:srgbClr val="002060"/>
                </a:solidFill>
              </a:rPr>
              <a:t>輛、救護車</a:t>
            </a:r>
            <a:r>
              <a:rPr lang="en-US" altLang="zh-TW" sz="2000" b="1" smtClean="0">
                <a:solidFill>
                  <a:srgbClr val="002060"/>
                </a:solidFill>
              </a:rPr>
              <a:t>1</a:t>
            </a:r>
            <a:r>
              <a:rPr lang="zh-TW" altLang="zh-TW" sz="2000" b="1" smtClean="0">
                <a:solidFill>
                  <a:srgbClr val="002060"/>
                </a:solidFill>
              </a:rPr>
              <a:t>輛及消防人員</a:t>
            </a:r>
            <a:r>
              <a:rPr lang="en-US" altLang="zh-TW" sz="2000" b="1" smtClean="0">
                <a:solidFill>
                  <a:srgbClr val="002060"/>
                </a:solidFill>
              </a:rPr>
              <a:t>32</a:t>
            </a:r>
            <a:r>
              <a:rPr lang="zh-TW" altLang="zh-TW" sz="2000" b="1" smtClean="0">
                <a:solidFill>
                  <a:srgbClr val="002060"/>
                </a:solidFill>
              </a:rPr>
              <a:t>人，前往搶救，</a:t>
            </a:r>
            <a:r>
              <a:rPr lang="en-US" altLang="zh-TW" sz="2000" b="1" smtClean="0">
                <a:solidFill>
                  <a:srgbClr val="002060"/>
                </a:solidFill>
              </a:rPr>
              <a:t>6</a:t>
            </a:r>
            <a:r>
              <a:rPr lang="zh-TW" altLang="zh-TW" sz="2000" b="1" smtClean="0">
                <a:solidFill>
                  <a:srgbClr val="002060"/>
                </a:solidFill>
              </a:rPr>
              <a:t>時</a:t>
            </a:r>
            <a:r>
              <a:rPr lang="en-US" altLang="zh-TW" sz="2000" b="1" smtClean="0">
                <a:solidFill>
                  <a:srgbClr val="002060"/>
                </a:solidFill>
              </a:rPr>
              <a:t>10</a:t>
            </a:r>
            <a:r>
              <a:rPr lang="zh-TW" altLang="zh-TW" sz="2000" b="1" smtClean="0">
                <a:solidFill>
                  <a:srgbClr val="002060"/>
                </a:solidFill>
              </a:rPr>
              <a:t>分本局人車到達現場，回報有看到火光，火勢未竄出，立即佈署水線上樓搶救，</a:t>
            </a:r>
            <a:r>
              <a:rPr lang="en-US" altLang="zh-TW" sz="2000" b="1" smtClean="0">
                <a:solidFill>
                  <a:srgbClr val="002060"/>
                </a:solidFill>
              </a:rPr>
              <a:t>8</a:t>
            </a:r>
            <a:r>
              <a:rPr lang="zh-TW" altLang="zh-TW" sz="2000" b="1" smtClean="0">
                <a:solidFill>
                  <a:srgbClr val="002060"/>
                </a:solidFill>
              </a:rPr>
              <a:t>分鐘後現場回報火勢撲滅，破門入內察看，實驗室桌和器材燒壞</a:t>
            </a:r>
            <a:endParaRPr lang="zh-TW" altLang="en-US" sz="2000" b="1" smtClean="0">
              <a:solidFill>
                <a:srgbClr val="002060"/>
              </a:solidFill>
            </a:endParaRPr>
          </a:p>
        </p:txBody>
      </p:sp>
      <p:pic>
        <p:nvPicPr>
          <p:cNvPr id="15365" name="圖片 10" descr="http://pgw.udn.com.tw/gw/photo.php?u=http://uc.udn.com.tw/photo/2015/12/23/realtime/1644378.jpg&amp;sl=W&amp;fw=750&amp;exp=3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68450"/>
            <a:ext cx="39243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標題 1"/>
          <p:cNvSpPr txBox="1">
            <a:spLocks/>
          </p:cNvSpPr>
          <p:nvPr/>
        </p:nvSpPr>
        <p:spPr bwMode="auto">
          <a:xfrm>
            <a:off x="539750" y="5013325"/>
            <a:ext cx="37449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Times New Roman" pitchFamily="18"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標楷體" pitchFamily="65" charset="-120"/>
              </a:defRPr>
            </a:lvl9pPr>
          </a:lstStyle>
          <a:p>
            <a:pPr algn="ctr">
              <a:spcBef>
                <a:spcPct val="0"/>
              </a:spcBef>
              <a:buFontTx/>
              <a:buNone/>
              <a:defRPr/>
            </a:pPr>
            <a:r>
              <a:rPr kumimoji="0" lang="zh-TW" altLang="en-US"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rPr>
              <a:t>太拚了</a:t>
            </a:r>
            <a:r>
              <a:rPr kumimoji="0" lang="zh-TW" altLang="en-US" sz="2800" b="1" dirty="0" smtClean="0">
                <a:solidFill>
                  <a:srgbClr val="FF0000"/>
                </a:solidFill>
                <a:effectLst>
                  <a:outerShdw blurRad="38100" dist="38100" dir="2700000" algn="tl">
                    <a:srgbClr val="000000">
                      <a:alpha val="43137"/>
                    </a:srgbClr>
                  </a:outerShdw>
                </a:effectLst>
                <a:latin typeface="新細明體" pitchFamily="18" charset="-120"/>
                <a:ea typeface="新細明體" pitchFamily="18" charset="-120"/>
              </a:rPr>
              <a:t>！</a:t>
            </a:r>
            <a:r>
              <a:rPr lang="zh-TW" altLang="zh-TW"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rPr>
              <a:t>早上</a:t>
            </a:r>
            <a:r>
              <a:rPr lang="en-US" altLang="zh-TW"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rPr>
              <a:t>6</a:t>
            </a:r>
            <a:r>
              <a:rPr lang="zh-TW" altLang="zh-TW"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rPr>
              <a:t>點</a:t>
            </a:r>
            <a:r>
              <a:rPr lang="en-US" altLang="zh-TW"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rPr>
              <a:t>……</a:t>
            </a:r>
            <a:endParaRPr kumimoji="0" lang="zh-TW" altLang="en-US" sz="2800" b="1" dirty="0" smtClean="0">
              <a:solidFill>
                <a:srgbClr val="FF0000"/>
              </a:solidFill>
              <a:effectLst>
                <a:outerShdw blurRad="38100" dist="38100" dir="2700000" algn="tl">
                  <a:srgbClr val="000000">
                    <a:alpha val="43137"/>
                  </a:srgbClr>
                </a:outerShdw>
              </a:effectLst>
              <a:latin typeface="Calibri" pitchFamily="34" charset="0"/>
              <a:ea typeface="新細明體" pitchFamily="18" charset="-120"/>
            </a:endParaRPr>
          </a:p>
        </p:txBody>
      </p:sp>
    </p:spTree>
    <p:extLst>
      <p:ext uri="{BB962C8B-B14F-4D97-AF65-F5344CB8AC3E}">
        <p14:creationId xmlns:p14="http://schemas.microsoft.com/office/powerpoint/2010/main" val="4227135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idx="4294967295"/>
          </p:nvPr>
        </p:nvSpPr>
        <p:spPr>
          <a:xfrm>
            <a:off x="457200" y="273050"/>
            <a:ext cx="3008313" cy="1162050"/>
          </a:xfrm>
        </p:spPr>
        <p:txBody>
          <a:bodyPr anchor="b"/>
          <a:lstStyle/>
          <a:p>
            <a:pPr algn="l"/>
            <a:r>
              <a:rPr lang="zh-TW" altLang="zh-TW" sz="2000" b="1" smtClean="0"/>
              <a:t>台南市立南寧高中</a:t>
            </a:r>
            <a:r>
              <a:rPr lang="en-US" altLang="zh-TW" sz="2000" b="1" smtClean="0"/>
              <a:t>2013</a:t>
            </a:r>
            <a:r>
              <a:rPr lang="zh-TW" altLang="en-US" sz="2000" b="1" smtClean="0"/>
              <a:t>年</a:t>
            </a:r>
            <a:r>
              <a:rPr lang="en-US" altLang="zh-TW" sz="2000" b="1" smtClean="0"/>
              <a:t>9/4(</a:t>
            </a:r>
            <a:r>
              <a:rPr lang="zh-TW" altLang="zh-TW" sz="2000" b="1" smtClean="0"/>
              <a:t>三</a:t>
            </a:r>
            <a:r>
              <a:rPr lang="en-US" altLang="zh-TW" sz="2000" b="1" smtClean="0"/>
              <a:t>)</a:t>
            </a:r>
            <a:r>
              <a:rPr lang="zh-TW" altLang="zh-TW" sz="2000" b="1" smtClean="0"/>
              <a:t>下午</a:t>
            </a:r>
            <a:r>
              <a:rPr lang="en-US" altLang="zh-TW" sz="2000" b="1" smtClean="0"/>
              <a:t>4:10</a:t>
            </a:r>
            <a:r>
              <a:rPr lang="zh-TW" altLang="zh-TW" sz="2000" b="1" smtClean="0"/>
              <a:t>敦仁樓</a:t>
            </a:r>
            <a:r>
              <a:rPr lang="en-US" altLang="zh-TW" sz="2000" b="1" smtClean="0"/>
              <a:t>2</a:t>
            </a:r>
            <a:r>
              <a:rPr lang="zh-TW" altLang="zh-TW" sz="2000" b="1" smtClean="0"/>
              <a:t>樓洗手台</a:t>
            </a:r>
            <a:endParaRPr lang="zh-TW" altLang="en-US" sz="2000" b="1" smtClean="0"/>
          </a:p>
        </p:txBody>
      </p:sp>
      <p:sp>
        <p:nvSpPr>
          <p:cNvPr id="19459" name="內容版面配置區 2"/>
          <p:cNvSpPr>
            <a:spLocks noGrp="1"/>
          </p:cNvSpPr>
          <p:nvPr>
            <p:ph idx="4294967295"/>
          </p:nvPr>
        </p:nvSpPr>
        <p:spPr>
          <a:xfrm>
            <a:off x="3575050" y="273050"/>
            <a:ext cx="5111750" cy="5853113"/>
          </a:xfrm>
        </p:spPr>
        <p:txBody>
          <a:bodyPr/>
          <a:lstStyle/>
          <a:p>
            <a:endParaRPr lang="zh-TW" altLang="en-US" smtClean="0"/>
          </a:p>
        </p:txBody>
      </p:sp>
      <p:sp>
        <p:nvSpPr>
          <p:cNvPr id="19460" name="文字版面配置區 3"/>
          <p:cNvSpPr>
            <a:spLocks noGrp="1"/>
          </p:cNvSpPr>
          <p:nvPr>
            <p:ph type="body" sz="half" idx="4294967295"/>
          </p:nvPr>
        </p:nvSpPr>
        <p:spPr>
          <a:xfrm>
            <a:off x="457200" y="1435100"/>
            <a:ext cx="3008313" cy="4691063"/>
          </a:xfrm>
        </p:spPr>
        <p:txBody>
          <a:bodyPr/>
          <a:lstStyle/>
          <a:p>
            <a:pPr marL="0" indent="0">
              <a:buFont typeface="Arial" pitchFamily="34" charset="0"/>
              <a:buNone/>
            </a:pPr>
            <a:r>
              <a:rPr lang="zh-TW" altLang="zh-TW" sz="2400" smtClean="0"/>
              <a:t>由於</a:t>
            </a:r>
            <a:r>
              <a:rPr lang="en-US" altLang="zh-TW" sz="2400" smtClean="0"/>
              <a:t>3</a:t>
            </a:r>
            <a:r>
              <a:rPr lang="zh-TW" altLang="zh-TW" sz="2400" smtClean="0"/>
              <a:t>年級教室外的洗手台堵塞，</a:t>
            </a:r>
            <a:r>
              <a:rPr lang="zh-TW" altLang="zh-TW" sz="2400" smtClean="0">
                <a:solidFill>
                  <a:srgbClr val="FF0000"/>
                </a:solidFill>
              </a:rPr>
              <a:t>校長李</a:t>
            </a:r>
            <a:r>
              <a:rPr lang="zh-TW" altLang="en-US" sz="2400" smtClean="0">
                <a:solidFill>
                  <a:srgbClr val="FF0000"/>
                </a:solidFill>
              </a:rPr>
              <a:t>○○</a:t>
            </a:r>
            <a:r>
              <a:rPr lang="zh-TW" altLang="zh-TW" sz="2400" smtClean="0"/>
              <a:t>親自前往處理，倒入自行買來的</a:t>
            </a:r>
            <a:r>
              <a:rPr lang="zh-TW" altLang="zh-TW" sz="2400" smtClean="0">
                <a:solidFill>
                  <a:srgbClr val="FF0000"/>
                </a:solidFill>
              </a:rPr>
              <a:t>氫氧化鈉</a:t>
            </a:r>
            <a:r>
              <a:rPr lang="zh-TW" altLang="zh-TW" sz="2400" smtClean="0"/>
              <a:t>後，水管突然爆裂導致校長灼傷，可能影響視力。一旁的三年四班導師及六名學生也被濺出之噴出物波及，送醫治療後並無大礙。</a:t>
            </a:r>
            <a:endParaRPr lang="zh-TW" altLang="en-US" sz="2400" smtClean="0"/>
          </a:p>
        </p:txBody>
      </p:sp>
      <p:pic>
        <p:nvPicPr>
          <p:cNvPr id="19461" name="Picture 1" descr="IMG_08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88913"/>
            <a:ext cx="24082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IMG_08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636838"/>
            <a:ext cx="24082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IMG_08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052513"/>
            <a:ext cx="24082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descr="IMG_08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3068638"/>
            <a:ext cx="24114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678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3007</Words>
  <Application>Microsoft Office PowerPoint</Application>
  <PresentationFormat>如螢幕大小 (4:3)</PresentationFormat>
  <Paragraphs>158</Paragraphs>
  <Slides>25</Slides>
  <Notes>8</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25</vt:i4>
      </vt:variant>
    </vt:vector>
  </HeadingPairs>
  <TitlesOfParts>
    <vt:vector size="33" baseType="lpstr">
      <vt:lpstr>新細明體</vt:lpstr>
      <vt:lpstr>標楷體</vt:lpstr>
      <vt:lpstr>Arial</vt:lpstr>
      <vt:lpstr>Calibri</vt:lpstr>
      <vt:lpstr>Tahoma</vt:lpstr>
      <vt:lpstr>Times New Roman</vt:lpstr>
      <vt:lpstr>Wingdings</vt:lpstr>
      <vt:lpstr>Office 佈景主題</vt:lpstr>
      <vt:lpstr>PowerPoint 簡報</vt:lpstr>
      <vt:lpstr>北部某私大食品營養系</vt:lpstr>
      <vt:lpstr>中部某國中</vt:lpstr>
      <vt:lpstr>調配化療藥變禿頭—官司告很久</vt:lpstr>
      <vt:lpstr>104年9月20日  安全衛生輔導團</vt:lpstr>
      <vt:lpstr>〇〇大學化工館四氫呋喃燃燒造成火災</vt:lpstr>
      <vt:lpstr>國立東華大學理工一館B229室材料科學與工程學系102年9月20日上午9時</vt:lpstr>
      <vt:lpstr>New…中興大學實驗室又火警2015-12-23 </vt:lpstr>
      <vt:lpstr>台南市立南寧高中2013年9/4(三)下午4:10敦仁樓2樓洗手台</vt:lpstr>
      <vt:lpstr>興大實驗室爆炸　2受傷1研究生恐失明2013年5月10日 </vt:lpstr>
      <vt:lpstr>中興大學又氣爆 生濺血送醫 2013年6月18日16:00</vt:lpstr>
      <vt:lpstr>中興大學化學館傳出氣爆</vt:lpstr>
      <vt:lpstr>大安高工災害</vt:lpstr>
      <vt:lpstr>PowerPoint 簡報</vt:lpstr>
      <vt:lpstr>PowerPoint 簡報</vt:lpstr>
      <vt:lpstr>991211台大化學系酸鹼中和爆炸</vt:lpstr>
      <vt:lpstr>PowerPoint 簡報</vt:lpstr>
      <vt:lpstr>PowerPoint 簡報</vt:lpstr>
      <vt:lpstr>其他安全設備</vt:lpstr>
      <vt:lpstr>PowerPoint 簡報</vt:lpstr>
      <vt:lpstr>PowerPoint 簡報</vt:lpstr>
      <vt:lpstr>案例：研究生遭感染登革熱病毒</vt:lpstr>
      <vt:lpstr>PowerPoint 簡報</vt:lpstr>
      <vt:lpstr>人因工程之應用</vt:lpstr>
      <vt:lpstr>不符合人因工程造成之危害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c:creator>
  <cp:lastModifiedBy>User</cp:lastModifiedBy>
  <cp:revision>1</cp:revision>
  <dcterms:created xsi:type="dcterms:W3CDTF">2021-05-03T04:29:31Z</dcterms:created>
  <dcterms:modified xsi:type="dcterms:W3CDTF">2021-06-30T03:09:56Z</dcterms:modified>
</cp:coreProperties>
</file>